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Lst>
  <p:sldSz cx="18288000" cy="10287000"/>
  <p:notesSz cx="6858000" cy="9144000"/>
  <p:embeddedFontLst>
    <p:embeddedFont>
      <p:font typeface="Canva Sans" panose="020B0604020202020204" charset="0"/>
      <p:regular r:id="rId10"/>
    </p:embeddedFont>
    <p:embeddedFont>
      <p:font typeface="Lato Bold" panose="020B0604020202020204" charset="0"/>
      <p:regular r:id="rId11"/>
    </p:embeddedFont>
    <p:embeddedFont>
      <p:font typeface="League Spartan" panose="020B0604020202020204" charset="0"/>
      <p:regular r:id="rId12"/>
    </p:embeddedFont>
    <p:embeddedFont>
      <p:font typeface="Poppins" panose="00000500000000000000" pitchFamily="2" charset="0"/>
      <p:regular r:id="rId13"/>
    </p:embeddedFont>
    <p:embeddedFont>
      <p:font typeface="Poppins Bold" panose="00000800000000000000" charset="0"/>
      <p:regular r:id="rId1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72" d="100"/>
          <a:sy n="72" d="100"/>
        </p:scale>
        <p:origin x="654" y="9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4.fntdata"/><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3.fntdata"/><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2.fntdata"/><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5.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8/11/2024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8/11/2024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8/11/2024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8/11/2024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8/11/2024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7.xml"/><Relationship Id="rId5" Type="http://schemas.openxmlformats.org/officeDocument/2006/relationships/image" Target="../media/image7.jpeg"/><Relationship Id="rId4" Type="http://schemas.openxmlformats.org/officeDocument/2006/relationships/image" Target="../media/image6.jpeg"/></Relationships>
</file>

<file path=ppt/slides/_rels/slide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4.jpe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sv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4.jpe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7.xml"/><Relationship Id="rId6" Type="http://schemas.openxmlformats.org/officeDocument/2006/relationships/hyperlink" Target="https://drive.google.com/drive/folders/1_qVg5GC7VgdUB-CzzvkZTUxolfXyhey2?usp=sharing" TargetMode="External"/><Relationship Id="rId5" Type="http://schemas.openxmlformats.org/officeDocument/2006/relationships/image" Target="../media/image23.svg"/><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0312" r="-20312"/>
            </a:stretch>
          </a:blipFill>
        </p:spPr>
      </p:sp>
      <p:grpSp>
        <p:nvGrpSpPr>
          <p:cNvPr id="3" name="Group 3"/>
          <p:cNvGrpSpPr/>
          <p:nvPr/>
        </p:nvGrpSpPr>
        <p:grpSpPr>
          <a:xfrm>
            <a:off x="0" y="0"/>
            <a:ext cx="3086100" cy="10287000"/>
            <a:chOff x="0" y="0"/>
            <a:chExt cx="812800" cy="2709333"/>
          </a:xfrm>
        </p:grpSpPr>
        <p:sp>
          <p:nvSpPr>
            <p:cNvPr id="4" name="Freeform 4"/>
            <p:cNvSpPr/>
            <p:nvPr/>
          </p:nvSpPr>
          <p:spPr>
            <a:xfrm>
              <a:off x="0" y="0"/>
              <a:ext cx="812800" cy="2709333"/>
            </a:xfrm>
            <a:custGeom>
              <a:avLst/>
              <a:gdLst/>
              <a:ahLst/>
              <a:cxnLst/>
              <a:rect l="l" t="t" r="r" b="b"/>
              <a:pathLst>
                <a:path w="812800" h="2709333">
                  <a:moveTo>
                    <a:pt x="0" y="0"/>
                  </a:moveTo>
                  <a:lnTo>
                    <a:pt x="812800" y="0"/>
                  </a:lnTo>
                  <a:lnTo>
                    <a:pt x="812800" y="2709333"/>
                  </a:lnTo>
                  <a:lnTo>
                    <a:pt x="0" y="2709333"/>
                  </a:lnTo>
                  <a:close/>
                </a:path>
              </a:pathLst>
            </a:custGeom>
            <a:solidFill>
              <a:srgbClr val="593C8F"/>
            </a:solidFill>
          </p:spPr>
        </p:sp>
        <p:sp>
          <p:nvSpPr>
            <p:cNvPr id="5" name="TextBox 5"/>
            <p:cNvSpPr txBox="1"/>
            <p:nvPr/>
          </p:nvSpPr>
          <p:spPr>
            <a:xfrm>
              <a:off x="0" y="-47625"/>
              <a:ext cx="812800" cy="2756958"/>
            </a:xfrm>
            <a:prstGeom prst="rect">
              <a:avLst/>
            </a:prstGeom>
          </p:spPr>
          <p:txBody>
            <a:bodyPr lIns="50800" tIns="50800" rIns="50800" bIns="50800" rtlCol="0" anchor="ctr"/>
            <a:lstStyle/>
            <a:p>
              <a:pPr algn="ctr">
                <a:lnSpc>
                  <a:spcPts val="2659"/>
                </a:lnSpc>
              </a:pPr>
              <a:endParaRPr/>
            </a:p>
          </p:txBody>
        </p:sp>
      </p:grpSp>
      <p:sp>
        <p:nvSpPr>
          <p:cNvPr id="6" name="TextBox 6"/>
          <p:cNvSpPr txBox="1"/>
          <p:nvPr/>
        </p:nvSpPr>
        <p:spPr>
          <a:xfrm>
            <a:off x="3648322" y="2911769"/>
            <a:ext cx="7218503" cy="1375921"/>
          </a:xfrm>
          <a:prstGeom prst="rect">
            <a:avLst/>
          </a:prstGeom>
        </p:spPr>
        <p:txBody>
          <a:bodyPr lIns="0" tIns="0" rIns="0" bIns="0" rtlCol="0" anchor="t">
            <a:spAutoFit/>
          </a:bodyPr>
          <a:lstStyle/>
          <a:p>
            <a:pPr algn="l">
              <a:lnSpc>
                <a:spcPts val="11265"/>
              </a:lnSpc>
              <a:spcBef>
                <a:spcPct val="0"/>
              </a:spcBef>
            </a:pPr>
            <a:r>
              <a:rPr lang="en-US" sz="8046">
                <a:solidFill>
                  <a:srgbClr val="000000"/>
                </a:solidFill>
                <a:latin typeface="Lato Bold"/>
                <a:ea typeface="Lato Bold"/>
                <a:cs typeface="Lato Bold"/>
                <a:sym typeface="Lato Bold"/>
              </a:rPr>
              <a:t>ABC</a:t>
            </a:r>
          </a:p>
        </p:txBody>
      </p:sp>
      <p:sp>
        <p:nvSpPr>
          <p:cNvPr id="7" name="TextBox 7"/>
          <p:cNvSpPr txBox="1"/>
          <p:nvPr/>
        </p:nvSpPr>
        <p:spPr>
          <a:xfrm>
            <a:off x="3648322" y="4125765"/>
            <a:ext cx="10991397" cy="2797174"/>
          </a:xfrm>
          <a:prstGeom prst="rect">
            <a:avLst/>
          </a:prstGeom>
        </p:spPr>
        <p:txBody>
          <a:bodyPr lIns="0" tIns="0" rIns="0" bIns="0" rtlCol="0" anchor="t">
            <a:spAutoFit/>
          </a:bodyPr>
          <a:lstStyle/>
          <a:p>
            <a:pPr algn="l">
              <a:lnSpc>
                <a:spcPts val="11200"/>
              </a:lnSpc>
              <a:spcBef>
                <a:spcPct val="0"/>
              </a:spcBef>
            </a:pPr>
            <a:r>
              <a:rPr lang="en-US" sz="8000">
                <a:solidFill>
                  <a:srgbClr val="593C8F"/>
                </a:solidFill>
                <a:latin typeface="League Spartan"/>
                <a:ea typeface="League Spartan"/>
                <a:cs typeface="League Spartan"/>
                <a:sym typeface="League Spartan"/>
              </a:rPr>
              <a:t>CALL VOLUME TREND</a:t>
            </a:r>
          </a:p>
        </p:txBody>
      </p:sp>
      <p:sp>
        <p:nvSpPr>
          <p:cNvPr id="8" name="Freeform 8"/>
          <p:cNvSpPr/>
          <p:nvPr/>
        </p:nvSpPr>
        <p:spPr>
          <a:xfrm>
            <a:off x="13763158" y="387350"/>
            <a:ext cx="4160184" cy="4114800"/>
          </a:xfrm>
          <a:custGeom>
            <a:avLst/>
            <a:gdLst/>
            <a:ahLst/>
            <a:cxnLst/>
            <a:rect l="l" t="t" r="r" b="b"/>
            <a:pathLst>
              <a:path w="4160184" h="4114800">
                <a:moveTo>
                  <a:pt x="0" y="0"/>
                </a:moveTo>
                <a:lnTo>
                  <a:pt x="4160184" y="0"/>
                </a:lnTo>
                <a:lnTo>
                  <a:pt x="4160184" y="4114800"/>
                </a:lnTo>
                <a:lnTo>
                  <a:pt x="0" y="4114800"/>
                </a:lnTo>
                <a:lnTo>
                  <a:pt x="0" y="0"/>
                </a:lnTo>
                <a:close/>
              </a:path>
            </a:pathLst>
          </a:custGeom>
          <a:blipFill>
            <a:blip r:embed="rId3">
              <a:alphaModFix amt="37000"/>
              <a:extLst>
                <a:ext uri="{96DAC541-7B7A-43D3-8B79-37D633B846F1}">
                  <asvg:svgBlip xmlns:asvg="http://schemas.microsoft.com/office/drawing/2016/SVG/main" r:embed="rId4"/>
                </a:ext>
              </a:extLst>
            </a:blip>
            <a:stretch>
              <a:fillRect/>
            </a:stretch>
          </a:blipFill>
        </p:spPr>
      </p:sp>
      <p:sp>
        <p:nvSpPr>
          <p:cNvPr id="9" name="TextBox 9"/>
          <p:cNvSpPr txBox="1"/>
          <p:nvPr/>
        </p:nvSpPr>
        <p:spPr>
          <a:xfrm>
            <a:off x="3648322" y="7887214"/>
            <a:ext cx="6583633" cy="710847"/>
          </a:xfrm>
          <a:prstGeom prst="rect">
            <a:avLst/>
          </a:prstGeom>
        </p:spPr>
        <p:txBody>
          <a:bodyPr lIns="0" tIns="0" rIns="0" bIns="0" rtlCol="0" anchor="t">
            <a:spAutoFit/>
          </a:bodyPr>
          <a:lstStyle/>
          <a:p>
            <a:pPr algn="l">
              <a:lnSpc>
                <a:spcPts val="2819"/>
              </a:lnSpc>
            </a:pPr>
            <a:r>
              <a:rPr lang="en-US" sz="2013">
                <a:solidFill>
                  <a:srgbClr val="000000"/>
                </a:solidFill>
                <a:latin typeface="Poppins"/>
                <a:ea typeface="Poppins"/>
                <a:cs typeface="Poppins"/>
                <a:sym typeface="Poppins"/>
              </a:rPr>
              <a:t>Presented by,</a:t>
            </a:r>
          </a:p>
          <a:p>
            <a:pPr algn="l">
              <a:lnSpc>
                <a:spcPts val="2819"/>
              </a:lnSpc>
              <a:spcBef>
                <a:spcPct val="0"/>
              </a:spcBef>
            </a:pPr>
            <a:r>
              <a:rPr lang="en-US" sz="2013">
                <a:solidFill>
                  <a:srgbClr val="000000"/>
                </a:solidFill>
                <a:latin typeface="Poppins"/>
                <a:ea typeface="Poppins"/>
                <a:cs typeface="Poppins"/>
                <a:sym typeface="Poppins"/>
              </a:rPr>
              <a:t>Manu Moolimani</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0312" r="-20312"/>
            </a:stretch>
          </a:blipFill>
        </p:spPr>
      </p:sp>
      <p:grpSp>
        <p:nvGrpSpPr>
          <p:cNvPr id="3" name="Group 3"/>
          <p:cNvGrpSpPr/>
          <p:nvPr/>
        </p:nvGrpSpPr>
        <p:grpSpPr>
          <a:xfrm>
            <a:off x="15201900" y="0"/>
            <a:ext cx="3086100" cy="10287000"/>
            <a:chOff x="0" y="0"/>
            <a:chExt cx="812800" cy="2709333"/>
          </a:xfrm>
        </p:grpSpPr>
        <p:sp>
          <p:nvSpPr>
            <p:cNvPr id="4" name="Freeform 4"/>
            <p:cNvSpPr/>
            <p:nvPr/>
          </p:nvSpPr>
          <p:spPr>
            <a:xfrm>
              <a:off x="0" y="0"/>
              <a:ext cx="812800" cy="2709333"/>
            </a:xfrm>
            <a:custGeom>
              <a:avLst/>
              <a:gdLst/>
              <a:ahLst/>
              <a:cxnLst/>
              <a:rect l="l" t="t" r="r" b="b"/>
              <a:pathLst>
                <a:path w="812800" h="2709333">
                  <a:moveTo>
                    <a:pt x="0" y="0"/>
                  </a:moveTo>
                  <a:lnTo>
                    <a:pt x="812800" y="0"/>
                  </a:lnTo>
                  <a:lnTo>
                    <a:pt x="812800" y="2709333"/>
                  </a:lnTo>
                  <a:lnTo>
                    <a:pt x="0" y="2709333"/>
                  </a:lnTo>
                  <a:close/>
                </a:path>
              </a:pathLst>
            </a:custGeom>
            <a:solidFill>
              <a:srgbClr val="593C8F"/>
            </a:solidFill>
          </p:spPr>
        </p:sp>
        <p:sp>
          <p:nvSpPr>
            <p:cNvPr id="5" name="TextBox 5"/>
            <p:cNvSpPr txBox="1"/>
            <p:nvPr/>
          </p:nvSpPr>
          <p:spPr>
            <a:xfrm>
              <a:off x="0" y="-47625"/>
              <a:ext cx="812800" cy="2756958"/>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12919058" y="-120968"/>
            <a:ext cx="2466847" cy="10528935"/>
            <a:chOff x="0" y="0"/>
            <a:chExt cx="786130" cy="3355340"/>
          </a:xfrm>
        </p:grpSpPr>
        <p:sp>
          <p:nvSpPr>
            <p:cNvPr id="7" name="Freeform 7"/>
            <p:cNvSpPr/>
            <p:nvPr/>
          </p:nvSpPr>
          <p:spPr>
            <a:xfrm>
              <a:off x="0" y="0"/>
              <a:ext cx="786130" cy="3355340"/>
            </a:xfrm>
            <a:custGeom>
              <a:avLst/>
              <a:gdLst/>
              <a:ahLst/>
              <a:cxnLst/>
              <a:rect l="l" t="t" r="r" b="b"/>
              <a:pathLst>
                <a:path w="786130" h="3355340">
                  <a:moveTo>
                    <a:pt x="0" y="0"/>
                  </a:moveTo>
                  <a:lnTo>
                    <a:pt x="786130" y="0"/>
                  </a:lnTo>
                  <a:lnTo>
                    <a:pt x="786130" y="3355340"/>
                  </a:lnTo>
                  <a:lnTo>
                    <a:pt x="0" y="3355340"/>
                  </a:lnTo>
                  <a:close/>
                </a:path>
              </a:pathLst>
            </a:custGeom>
            <a:blipFill>
              <a:blip r:embed="rId3"/>
              <a:stretch>
                <a:fillRect l="-270013" r="-270013"/>
              </a:stretch>
            </a:blipFill>
          </p:spPr>
        </p:sp>
      </p:grpSp>
      <p:grpSp>
        <p:nvGrpSpPr>
          <p:cNvPr id="8" name="Group 8"/>
          <p:cNvGrpSpPr/>
          <p:nvPr/>
        </p:nvGrpSpPr>
        <p:grpSpPr>
          <a:xfrm>
            <a:off x="10452211" y="-120968"/>
            <a:ext cx="2466847" cy="10528935"/>
            <a:chOff x="0" y="0"/>
            <a:chExt cx="786130" cy="3355340"/>
          </a:xfrm>
        </p:grpSpPr>
        <p:sp>
          <p:nvSpPr>
            <p:cNvPr id="9" name="Freeform 9"/>
            <p:cNvSpPr/>
            <p:nvPr/>
          </p:nvSpPr>
          <p:spPr>
            <a:xfrm>
              <a:off x="0" y="0"/>
              <a:ext cx="786130" cy="3355340"/>
            </a:xfrm>
            <a:custGeom>
              <a:avLst/>
              <a:gdLst/>
              <a:ahLst/>
              <a:cxnLst/>
              <a:rect l="l" t="t" r="r" b="b"/>
              <a:pathLst>
                <a:path w="786130" h="3355340">
                  <a:moveTo>
                    <a:pt x="0" y="0"/>
                  </a:moveTo>
                  <a:lnTo>
                    <a:pt x="786130" y="0"/>
                  </a:lnTo>
                  <a:lnTo>
                    <a:pt x="786130" y="3355340"/>
                  </a:lnTo>
                  <a:lnTo>
                    <a:pt x="0" y="3355340"/>
                  </a:lnTo>
                  <a:close/>
                </a:path>
              </a:pathLst>
            </a:custGeom>
            <a:blipFill>
              <a:blip r:embed="rId4"/>
              <a:stretch>
                <a:fillRect l="-270113" r="-270113"/>
              </a:stretch>
            </a:blipFill>
          </p:spPr>
        </p:sp>
      </p:grpSp>
      <p:grpSp>
        <p:nvGrpSpPr>
          <p:cNvPr id="10" name="Group 10"/>
          <p:cNvGrpSpPr/>
          <p:nvPr/>
        </p:nvGrpSpPr>
        <p:grpSpPr>
          <a:xfrm>
            <a:off x="7985364" y="-120968"/>
            <a:ext cx="2466847" cy="10528935"/>
            <a:chOff x="0" y="0"/>
            <a:chExt cx="786130" cy="3355340"/>
          </a:xfrm>
        </p:grpSpPr>
        <p:sp>
          <p:nvSpPr>
            <p:cNvPr id="11" name="Freeform 11"/>
            <p:cNvSpPr/>
            <p:nvPr/>
          </p:nvSpPr>
          <p:spPr>
            <a:xfrm>
              <a:off x="0" y="0"/>
              <a:ext cx="786130" cy="3355340"/>
            </a:xfrm>
            <a:custGeom>
              <a:avLst/>
              <a:gdLst/>
              <a:ahLst/>
              <a:cxnLst/>
              <a:rect l="l" t="t" r="r" b="b"/>
              <a:pathLst>
                <a:path w="786130" h="3355340">
                  <a:moveTo>
                    <a:pt x="0" y="0"/>
                  </a:moveTo>
                  <a:lnTo>
                    <a:pt x="786130" y="0"/>
                  </a:lnTo>
                  <a:lnTo>
                    <a:pt x="786130" y="3355340"/>
                  </a:lnTo>
                  <a:lnTo>
                    <a:pt x="0" y="3355340"/>
                  </a:lnTo>
                  <a:close/>
                </a:path>
              </a:pathLst>
            </a:custGeom>
            <a:blipFill>
              <a:blip r:embed="rId5"/>
              <a:stretch>
                <a:fillRect l="-270113" r="-270113"/>
              </a:stretch>
            </a:blipFill>
          </p:spPr>
        </p:sp>
      </p:grpSp>
      <p:sp>
        <p:nvSpPr>
          <p:cNvPr id="12" name="TextBox 12"/>
          <p:cNvSpPr txBox="1"/>
          <p:nvPr/>
        </p:nvSpPr>
        <p:spPr>
          <a:xfrm>
            <a:off x="1029059" y="942975"/>
            <a:ext cx="4957463" cy="1499939"/>
          </a:xfrm>
          <a:prstGeom prst="rect">
            <a:avLst/>
          </a:prstGeom>
        </p:spPr>
        <p:txBody>
          <a:bodyPr lIns="0" tIns="0" rIns="0" bIns="0" rtlCol="0" anchor="t">
            <a:spAutoFit/>
          </a:bodyPr>
          <a:lstStyle/>
          <a:p>
            <a:pPr algn="l">
              <a:lnSpc>
                <a:spcPts val="6018"/>
              </a:lnSpc>
              <a:spcBef>
                <a:spcPct val="0"/>
              </a:spcBef>
            </a:pPr>
            <a:r>
              <a:rPr lang="en-US" sz="4298">
                <a:solidFill>
                  <a:srgbClr val="593C8F"/>
                </a:solidFill>
                <a:latin typeface="League Spartan"/>
                <a:ea typeface="League Spartan"/>
                <a:cs typeface="League Spartan"/>
                <a:sym typeface="League Spartan"/>
              </a:rPr>
              <a:t>PROJECT DESCRIPTION</a:t>
            </a:r>
          </a:p>
        </p:txBody>
      </p:sp>
      <p:sp>
        <p:nvSpPr>
          <p:cNvPr id="13" name="AutoShape 13"/>
          <p:cNvSpPr/>
          <p:nvPr/>
        </p:nvSpPr>
        <p:spPr>
          <a:xfrm flipH="1" flipV="1">
            <a:off x="1029059" y="1634970"/>
            <a:ext cx="0" cy="0"/>
          </a:xfrm>
          <a:prstGeom prst="line">
            <a:avLst/>
          </a:prstGeom>
          <a:ln w="19050" cap="flat">
            <a:solidFill>
              <a:srgbClr val="000000"/>
            </a:solidFill>
            <a:prstDash val="solid"/>
            <a:headEnd type="none" w="sm" len="sm"/>
            <a:tailEnd type="none" w="sm" len="sm"/>
          </a:ln>
        </p:spPr>
      </p:sp>
      <p:sp>
        <p:nvSpPr>
          <p:cNvPr id="14" name="TextBox 14"/>
          <p:cNvSpPr txBox="1"/>
          <p:nvPr/>
        </p:nvSpPr>
        <p:spPr>
          <a:xfrm>
            <a:off x="1028700" y="2826364"/>
            <a:ext cx="6342996" cy="2441607"/>
          </a:xfrm>
          <a:prstGeom prst="rect">
            <a:avLst/>
          </a:prstGeom>
        </p:spPr>
        <p:txBody>
          <a:bodyPr lIns="0" tIns="0" rIns="0" bIns="0" rtlCol="0" anchor="t">
            <a:spAutoFit/>
          </a:bodyPr>
          <a:lstStyle/>
          <a:p>
            <a:pPr algn="just">
              <a:lnSpc>
                <a:spcPts val="2448"/>
              </a:lnSpc>
              <a:spcBef>
                <a:spcPct val="0"/>
              </a:spcBef>
            </a:pPr>
            <a:r>
              <a:rPr lang="en-US" sz="1748">
                <a:solidFill>
                  <a:srgbClr val="000000"/>
                </a:solidFill>
                <a:latin typeface="Poppins"/>
                <a:ea typeface="Poppins"/>
                <a:cs typeface="Poppins"/>
                <a:sym typeface="Poppins"/>
              </a:rPr>
              <a:t>This project focuses on Customer Experience (CX) analytics for the inbound calling team of ABC Company. The aim is to analyze a dataset spanning 23 days, covering various aspects such as agent details, queue time, call duration, and call status. The objective is to derive insights that will assist in optimizing manpower allocation, reducing call abandon rates, and improving overall customer satisfaction.</a:t>
            </a:r>
          </a:p>
        </p:txBody>
      </p:sp>
      <p:sp>
        <p:nvSpPr>
          <p:cNvPr id="15" name="AutoShape 15"/>
          <p:cNvSpPr/>
          <p:nvPr/>
        </p:nvSpPr>
        <p:spPr>
          <a:xfrm>
            <a:off x="1030131" y="1700263"/>
            <a:ext cx="2618740" cy="0"/>
          </a:xfrm>
          <a:prstGeom prst="line">
            <a:avLst/>
          </a:prstGeom>
          <a:ln w="38100" cap="flat">
            <a:solidFill>
              <a:srgbClr val="000000"/>
            </a:solidFill>
            <a:prstDash val="solid"/>
            <a:headEnd type="none" w="sm" len="sm"/>
            <a:tailEnd type="none" w="sm" len="sm"/>
          </a:ln>
        </p:spPr>
      </p:sp>
      <p:sp>
        <p:nvSpPr>
          <p:cNvPr id="16" name="TextBox 16"/>
          <p:cNvSpPr txBox="1"/>
          <p:nvPr/>
        </p:nvSpPr>
        <p:spPr>
          <a:xfrm>
            <a:off x="1028700" y="5648972"/>
            <a:ext cx="6248663" cy="1222407"/>
          </a:xfrm>
          <a:prstGeom prst="rect">
            <a:avLst/>
          </a:prstGeom>
        </p:spPr>
        <p:txBody>
          <a:bodyPr lIns="0" tIns="0" rIns="0" bIns="0" rtlCol="0" anchor="t">
            <a:spAutoFit/>
          </a:bodyPr>
          <a:lstStyle/>
          <a:p>
            <a:pPr algn="just">
              <a:lnSpc>
                <a:spcPts val="2448"/>
              </a:lnSpc>
              <a:spcBef>
                <a:spcPct val="0"/>
              </a:spcBef>
            </a:pPr>
            <a:r>
              <a:rPr lang="en-US" sz="1748">
                <a:solidFill>
                  <a:srgbClr val="000000"/>
                </a:solidFill>
                <a:latin typeface="Poppins"/>
                <a:ea typeface="Poppins"/>
                <a:cs typeface="Poppins"/>
                <a:sym typeface="Poppins"/>
              </a:rPr>
              <a:t>This analysis is critical for enhancing customer experience and ensuring that the company's resources are utilized efficiently, particularly in managing the high volume of inbound calls.</a:t>
            </a:r>
          </a:p>
        </p:txBody>
      </p:sp>
      <p:sp>
        <p:nvSpPr>
          <p:cNvPr id="17" name="TextBox 17"/>
          <p:cNvSpPr txBox="1"/>
          <p:nvPr/>
        </p:nvSpPr>
        <p:spPr>
          <a:xfrm>
            <a:off x="1028700" y="7489885"/>
            <a:ext cx="4957463" cy="488346"/>
          </a:xfrm>
          <a:prstGeom prst="rect">
            <a:avLst/>
          </a:prstGeom>
        </p:spPr>
        <p:txBody>
          <a:bodyPr lIns="0" tIns="0" rIns="0" bIns="0" rtlCol="0" anchor="t">
            <a:spAutoFit/>
          </a:bodyPr>
          <a:lstStyle/>
          <a:p>
            <a:pPr algn="l">
              <a:lnSpc>
                <a:spcPts val="4058"/>
              </a:lnSpc>
              <a:spcBef>
                <a:spcPct val="0"/>
              </a:spcBef>
            </a:pPr>
            <a:r>
              <a:rPr lang="en-US" sz="2898">
                <a:solidFill>
                  <a:srgbClr val="593C8F"/>
                </a:solidFill>
                <a:latin typeface="League Spartan"/>
                <a:ea typeface="League Spartan"/>
                <a:cs typeface="League Spartan"/>
                <a:sym typeface="League Spartan"/>
              </a:rPr>
              <a:t>TECH-STACK</a:t>
            </a:r>
          </a:p>
        </p:txBody>
      </p:sp>
      <p:sp>
        <p:nvSpPr>
          <p:cNvPr id="18" name="TextBox 18"/>
          <p:cNvSpPr txBox="1"/>
          <p:nvPr/>
        </p:nvSpPr>
        <p:spPr>
          <a:xfrm>
            <a:off x="1028700" y="8214023"/>
            <a:ext cx="6248663" cy="612807"/>
          </a:xfrm>
          <a:prstGeom prst="rect">
            <a:avLst/>
          </a:prstGeom>
        </p:spPr>
        <p:txBody>
          <a:bodyPr lIns="0" tIns="0" rIns="0" bIns="0" rtlCol="0" anchor="t">
            <a:spAutoFit/>
          </a:bodyPr>
          <a:lstStyle/>
          <a:p>
            <a:pPr algn="just">
              <a:lnSpc>
                <a:spcPts val="2448"/>
              </a:lnSpc>
              <a:spcBef>
                <a:spcPct val="0"/>
              </a:spcBef>
            </a:pPr>
            <a:r>
              <a:rPr lang="en-US" sz="1748">
                <a:solidFill>
                  <a:srgbClr val="000000"/>
                </a:solidFill>
                <a:latin typeface="Poppins Bold"/>
                <a:ea typeface="Poppins Bold"/>
                <a:cs typeface="Poppins Bold"/>
                <a:sym typeface="Poppins Bold"/>
              </a:rPr>
              <a:t>Microsoft Excel: </a:t>
            </a:r>
            <a:r>
              <a:rPr lang="en-US" sz="1748">
                <a:solidFill>
                  <a:srgbClr val="000000"/>
                </a:solidFill>
                <a:latin typeface="Poppins"/>
                <a:ea typeface="Poppins"/>
                <a:cs typeface="Poppins"/>
                <a:sym typeface="Poppins"/>
              </a:rPr>
              <a:t>Used for data cleaning, analysis, pivot tables, and creating visualizations.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3909" y="0"/>
            <a:ext cx="9499600" cy="10287000"/>
            <a:chOff x="0" y="0"/>
            <a:chExt cx="2501952" cy="2709333"/>
          </a:xfrm>
        </p:grpSpPr>
        <p:sp>
          <p:nvSpPr>
            <p:cNvPr id="3" name="Freeform 3"/>
            <p:cNvSpPr/>
            <p:nvPr/>
          </p:nvSpPr>
          <p:spPr>
            <a:xfrm>
              <a:off x="0" y="0"/>
              <a:ext cx="2501952" cy="2709333"/>
            </a:xfrm>
            <a:custGeom>
              <a:avLst/>
              <a:gdLst/>
              <a:ahLst/>
              <a:cxnLst/>
              <a:rect l="l" t="t" r="r" b="b"/>
              <a:pathLst>
                <a:path w="2501952" h="2709333">
                  <a:moveTo>
                    <a:pt x="0" y="0"/>
                  </a:moveTo>
                  <a:lnTo>
                    <a:pt x="2501952" y="0"/>
                  </a:lnTo>
                  <a:lnTo>
                    <a:pt x="2501952" y="2709333"/>
                  </a:lnTo>
                  <a:lnTo>
                    <a:pt x="0" y="2709333"/>
                  </a:lnTo>
                  <a:close/>
                </a:path>
              </a:pathLst>
            </a:custGeom>
            <a:solidFill>
              <a:srgbClr val="593C8F"/>
            </a:solidFill>
          </p:spPr>
        </p:sp>
        <p:sp>
          <p:nvSpPr>
            <p:cNvPr id="4" name="TextBox 4"/>
            <p:cNvSpPr txBox="1"/>
            <p:nvPr/>
          </p:nvSpPr>
          <p:spPr>
            <a:xfrm>
              <a:off x="0" y="-47625"/>
              <a:ext cx="2501952" cy="2756958"/>
            </a:xfrm>
            <a:prstGeom prst="rect">
              <a:avLst/>
            </a:prstGeom>
          </p:spPr>
          <p:txBody>
            <a:bodyPr lIns="50800" tIns="50800" rIns="50800" bIns="50800" rtlCol="0" anchor="ctr"/>
            <a:lstStyle/>
            <a:p>
              <a:pPr algn="ctr">
                <a:lnSpc>
                  <a:spcPts val="2659"/>
                </a:lnSpc>
              </a:pPr>
              <a:endParaRPr/>
            </a:p>
          </p:txBody>
        </p:sp>
      </p:grpSp>
      <p:sp>
        <p:nvSpPr>
          <p:cNvPr id="5" name="TextBox 5"/>
          <p:cNvSpPr txBox="1"/>
          <p:nvPr/>
        </p:nvSpPr>
        <p:spPr>
          <a:xfrm>
            <a:off x="1028763" y="942975"/>
            <a:ext cx="6417963" cy="738238"/>
          </a:xfrm>
          <a:prstGeom prst="rect">
            <a:avLst/>
          </a:prstGeom>
        </p:spPr>
        <p:txBody>
          <a:bodyPr lIns="0" tIns="0" rIns="0" bIns="0" rtlCol="0" anchor="t">
            <a:spAutoFit/>
          </a:bodyPr>
          <a:lstStyle/>
          <a:p>
            <a:pPr algn="l">
              <a:lnSpc>
                <a:spcPts val="6018"/>
              </a:lnSpc>
              <a:spcBef>
                <a:spcPct val="0"/>
              </a:spcBef>
            </a:pPr>
            <a:r>
              <a:rPr lang="en-US" sz="4298">
                <a:solidFill>
                  <a:srgbClr val="FFFFFF"/>
                </a:solidFill>
                <a:latin typeface="League Spartan"/>
                <a:ea typeface="League Spartan"/>
                <a:cs typeface="League Spartan"/>
                <a:sym typeface="League Spartan"/>
              </a:rPr>
              <a:t>APPROACH</a:t>
            </a:r>
          </a:p>
        </p:txBody>
      </p:sp>
      <p:sp>
        <p:nvSpPr>
          <p:cNvPr id="6" name="AutoShape 6"/>
          <p:cNvSpPr/>
          <p:nvPr/>
        </p:nvSpPr>
        <p:spPr>
          <a:xfrm>
            <a:off x="1028763" y="1662163"/>
            <a:ext cx="3208981" cy="19050"/>
          </a:xfrm>
          <a:prstGeom prst="line">
            <a:avLst/>
          </a:prstGeom>
          <a:ln w="38100" cap="flat">
            <a:solidFill>
              <a:srgbClr val="FFFFFF"/>
            </a:solidFill>
            <a:prstDash val="solid"/>
            <a:headEnd type="none" w="sm" len="sm"/>
            <a:tailEnd type="none" w="sm" len="sm"/>
          </a:ln>
        </p:spPr>
      </p:sp>
      <p:grpSp>
        <p:nvGrpSpPr>
          <p:cNvPr id="7" name="Group 7"/>
          <p:cNvGrpSpPr>
            <a:grpSpLocks noChangeAspect="1"/>
          </p:cNvGrpSpPr>
          <p:nvPr/>
        </p:nvGrpSpPr>
        <p:grpSpPr>
          <a:xfrm>
            <a:off x="8583333" y="1209088"/>
            <a:ext cx="7618923" cy="7868824"/>
            <a:chOff x="0" y="0"/>
            <a:chExt cx="6350000" cy="6558280"/>
          </a:xfrm>
        </p:grpSpPr>
        <p:sp>
          <p:nvSpPr>
            <p:cNvPr id="8" name="Freeform 8"/>
            <p:cNvSpPr/>
            <p:nvPr/>
          </p:nvSpPr>
          <p:spPr>
            <a:xfrm>
              <a:off x="74930" y="74930"/>
              <a:ext cx="6200140" cy="6408420"/>
            </a:xfrm>
            <a:custGeom>
              <a:avLst/>
              <a:gdLst/>
              <a:ahLst/>
              <a:cxnLst/>
              <a:rect l="l" t="t" r="r" b="b"/>
              <a:pathLst>
                <a:path w="6200140" h="6408420">
                  <a:moveTo>
                    <a:pt x="6200140" y="5351780"/>
                  </a:moveTo>
                  <a:cubicBezTo>
                    <a:pt x="6200140" y="5935980"/>
                    <a:pt x="5726430" y="6408420"/>
                    <a:pt x="5143500" y="6408420"/>
                  </a:cubicBezTo>
                  <a:lnTo>
                    <a:pt x="1056640" y="6408420"/>
                  </a:lnTo>
                  <a:cubicBezTo>
                    <a:pt x="472440" y="6408420"/>
                    <a:pt x="0" y="5934710"/>
                    <a:pt x="0" y="5351780"/>
                  </a:cubicBezTo>
                  <a:lnTo>
                    <a:pt x="0" y="1056640"/>
                  </a:lnTo>
                  <a:cubicBezTo>
                    <a:pt x="0" y="472440"/>
                    <a:pt x="473710" y="0"/>
                    <a:pt x="1056640" y="0"/>
                  </a:cubicBezTo>
                  <a:lnTo>
                    <a:pt x="5143500" y="0"/>
                  </a:lnTo>
                  <a:cubicBezTo>
                    <a:pt x="5727700" y="0"/>
                    <a:pt x="6200140" y="473710"/>
                    <a:pt x="6200140" y="1056640"/>
                  </a:cubicBezTo>
                  <a:lnTo>
                    <a:pt x="6200140" y="5351780"/>
                  </a:lnTo>
                  <a:close/>
                </a:path>
              </a:pathLst>
            </a:custGeom>
            <a:blipFill>
              <a:blip r:embed="rId2"/>
              <a:stretch>
                <a:fillRect t="-22698" b="-22698"/>
              </a:stretch>
            </a:blipFill>
          </p:spPr>
        </p:sp>
        <p:sp>
          <p:nvSpPr>
            <p:cNvPr id="9" name="Freeform 9"/>
            <p:cNvSpPr/>
            <p:nvPr/>
          </p:nvSpPr>
          <p:spPr>
            <a:xfrm>
              <a:off x="0" y="0"/>
              <a:ext cx="6350000" cy="6558280"/>
            </a:xfrm>
            <a:custGeom>
              <a:avLst/>
              <a:gdLst/>
              <a:ahLst/>
              <a:cxnLst/>
              <a:rect l="l" t="t" r="r" b="b"/>
              <a:pathLst>
                <a:path w="6350000" h="6558280">
                  <a:moveTo>
                    <a:pt x="5218430" y="6558280"/>
                  </a:moveTo>
                  <a:lnTo>
                    <a:pt x="1131570" y="6558280"/>
                  </a:lnTo>
                  <a:cubicBezTo>
                    <a:pt x="508000" y="6558280"/>
                    <a:pt x="0" y="6050280"/>
                    <a:pt x="0" y="5426710"/>
                  </a:cubicBezTo>
                  <a:lnTo>
                    <a:pt x="0" y="1131570"/>
                  </a:lnTo>
                  <a:cubicBezTo>
                    <a:pt x="0" y="508000"/>
                    <a:pt x="508000" y="0"/>
                    <a:pt x="1131570" y="0"/>
                  </a:cubicBezTo>
                  <a:lnTo>
                    <a:pt x="5218430" y="0"/>
                  </a:lnTo>
                  <a:cubicBezTo>
                    <a:pt x="5842000" y="0"/>
                    <a:pt x="6350000" y="508000"/>
                    <a:pt x="6350000" y="1131570"/>
                  </a:cubicBezTo>
                  <a:lnTo>
                    <a:pt x="6350000" y="5425440"/>
                  </a:lnTo>
                  <a:cubicBezTo>
                    <a:pt x="6350000" y="6050280"/>
                    <a:pt x="5842000" y="6558280"/>
                    <a:pt x="5218430" y="6558280"/>
                  </a:cubicBezTo>
                  <a:close/>
                  <a:moveTo>
                    <a:pt x="1131570" y="149860"/>
                  </a:moveTo>
                  <a:cubicBezTo>
                    <a:pt x="590550" y="149860"/>
                    <a:pt x="149860" y="590550"/>
                    <a:pt x="149860" y="1131570"/>
                  </a:cubicBezTo>
                  <a:lnTo>
                    <a:pt x="149860" y="5425440"/>
                  </a:lnTo>
                  <a:cubicBezTo>
                    <a:pt x="149860" y="5966460"/>
                    <a:pt x="590550" y="6407150"/>
                    <a:pt x="1131570" y="6407150"/>
                  </a:cubicBezTo>
                  <a:lnTo>
                    <a:pt x="5218430" y="6407150"/>
                  </a:lnTo>
                  <a:cubicBezTo>
                    <a:pt x="5759450" y="6407150"/>
                    <a:pt x="6200140" y="5966460"/>
                    <a:pt x="6200140" y="5425440"/>
                  </a:cubicBezTo>
                  <a:lnTo>
                    <a:pt x="6200140" y="1131570"/>
                  </a:lnTo>
                  <a:cubicBezTo>
                    <a:pt x="6200140" y="590550"/>
                    <a:pt x="5759450" y="149860"/>
                    <a:pt x="5218430" y="149860"/>
                  </a:cubicBezTo>
                  <a:lnTo>
                    <a:pt x="1131570" y="149860"/>
                  </a:lnTo>
                  <a:close/>
                </a:path>
              </a:pathLst>
            </a:custGeom>
            <a:solidFill>
              <a:srgbClr val="D2D2D2"/>
            </a:solidFill>
          </p:spPr>
        </p:sp>
      </p:grpSp>
      <p:sp>
        <p:nvSpPr>
          <p:cNvPr id="10" name="TextBox 10"/>
          <p:cNvSpPr txBox="1"/>
          <p:nvPr/>
        </p:nvSpPr>
        <p:spPr>
          <a:xfrm>
            <a:off x="1028700" y="2075241"/>
            <a:ext cx="6940939" cy="6708807"/>
          </a:xfrm>
          <a:prstGeom prst="rect">
            <a:avLst/>
          </a:prstGeom>
        </p:spPr>
        <p:txBody>
          <a:bodyPr lIns="0" tIns="0" rIns="0" bIns="0" rtlCol="0" anchor="t">
            <a:spAutoFit/>
          </a:bodyPr>
          <a:lstStyle/>
          <a:p>
            <a:pPr algn="just">
              <a:lnSpc>
                <a:spcPts val="2448"/>
              </a:lnSpc>
            </a:pPr>
            <a:r>
              <a:rPr lang="en-US" sz="1748">
                <a:solidFill>
                  <a:srgbClr val="FFFFFF"/>
                </a:solidFill>
                <a:latin typeface="Poppins"/>
                <a:ea typeface="Poppins"/>
                <a:cs typeface="Poppins"/>
                <a:sym typeface="Poppins"/>
              </a:rPr>
              <a:t>In this project, I focused on analyzing the inbound call data of ABC Insurance to enhance customer experience and optimize resource allocation. The first step was data cleaning, which involved handling missing values and ensuring consistency in time-related data. This was crucial to ensure accurate and reliable analysis, and performed different tasks.</a:t>
            </a:r>
          </a:p>
          <a:p>
            <a:pPr algn="just">
              <a:lnSpc>
                <a:spcPts val="2448"/>
              </a:lnSpc>
            </a:pPr>
            <a:endParaRPr lang="en-US" sz="1748">
              <a:solidFill>
                <a:srgbClr val="FFFFFF"/>
              </a:solidFill>
              <a:latin typeface="Poppins"/>
              <a:ea typeface="Poppins"/>
              <a:cs typeface="Poppins"/>
              <a:sym typeface="Poppins"/>
            </a:endParaRPr>
          </a:p>
          <a:p>
            <a:pPr algn="just">
              <a:lnSpc>
                <a:spcPts val="2448"/>
              </a:lnSpc>
            </a:pPr>
            <a:r>
              <a:rPr lang="en-US" sz="1748">
                <a:solidFill>
                  <a:srgbClr val="FFFFFF"/>
                </a:solidFill>
                <a:latin typeface="Poppins"/>
                <a:ea typeface="Poppins"/>
                <a:cs typeface="Poppins"/>
                <a:sym typeface="Poppins"/>
              </a:rPr>
              <a:t>Tasks</a:t>
            </a:r>
          </a:p>
          <a:p>
            <a:pPr algn="just">
              <a:lnSpc>
                <a:spcPts val="2448"/>
              </a:lnSpc>
            </a:pPr>
            <a:endParaRPr lang="en-US" sz="1748">
              <a:solidFill>
                <a:srgbClr val="FFFFFF"/>
              </a:solidFill>
              <a:latin typeface="Poppins"/>
              <a:ea typeface="Poppins"/>
              <a:cs typeface="Poppins"/>
              <a:sym typeface="Poppins"/>
            </a:endParaRPr>
          </a:p>
          <a:p>
            <a:pPr algn="just">
              <a:lnSpc>
                <a:spcPts val="2448"/>
              </a:lnSpc>
            </a:pPr>
            <a:r>
              <a:rPr lang="en-US" sz="1748">
                <a:solidFill>
                  <a:srgbClr val="FFFFFF"/>
                </a:solidFill>
                <a:latin typeface="Poppins"/>
                <a:ea typeface="Poppins"/>
                <a:cs typeface="Poppins"/>
                <a:sym typeface="Poppins"/>
              </a:rPr>
              <a:t>Task 1: Average Call Duration - Calculated the average duration of calls for each time bucket.</a:t>
            </a:r>
          </a:p>
          <a:p>
            <a:pPr algn="just">
              <a:lnSpc>
                <a:spcPts val="2448"/>
              </a:lnSpc>
            </a:pPr>
            <a:endParaRPr lang="en-US" sz="1748">
              <a:solidFill>
                <a:srgbClr val="FFFFFF"/>
              </a:solidFill>
              <a:latin typeface="Poppins"/>
              <a:ea typeface="Poppins"/>
              <a:cs typeface="Poppins"/>
              <a:sym typeface="Poppins"/>
            </a:endParaRPr>
          </a:p>
          <a:p>
            <a:pPr algn="just">
              <a:lnSpc>
                <a:spcPts val="2448"/>
              </a:lnSpc>
            </a:pPr>
            <a:r>
              <a:rPr lang="en-US" sz="1748">
                <a:solidFill>
                  <a:srgbClr val="FFFFFF"/>
                </a:solidFill>
                <a:latin typeface="Poppins"/>
                <a:ea typeface="Poppins"/>
                <a:cs typeface="Poppins"/>
                <a:sym typeface="Poppins"/>
              </a:rPr>
              <a:t>Task 2: Call Volume Analysis - Visualized the total number of calls received in each time bucket.</a:t>
            </a:r>
          </a:p>
          <a:p>
            <a:pPr algn="just">
              <a:lnSpc>
                <a:spcPts val="2448"/>
              </a:lnSpc>
            </a:pPr>
            <a:endParaRPr lang="en-US" sz="1748">
              <a:solidFill>
                <a:srgbClr val="FFFFFF"/>
              </a:solidFill>
              <a:latin typeface="Poppins"/>
              <a:ea typeface="Poppins"/>
              <a:cs typeface="Poppins"/>
              <a:sym typeface="Poppins"/>
            </a:endParaRPr>
          </a:p>
          <a:p>
            <a:pPr algn="just">
              <a:lnSpc>
                <a:spcPts val="2448"/>
              </a:lnSpc>
            </a:pPr>
            <a:r>
              <a:rPr lang="en-US" sz="1748">
                <a:solidFill>
                  <a:srgbClr val="FFFFFF"/>
                </a:solidFill>
                <a:latin typeface="Poppins"/>
                <a:ea typeface="Poppins"/>
                <a:cs typeface="Poppins"/>
                <a:sym typeface="Poppins"/>
              </a:rPr>
              <a:t>Task 3: Manpower Planning - Proposed a manpower allocation plan to reduce the call abandon rate from 30% to 10%.</a:t>
            </a:r>
          </a:p>
          <a:p>
            <a:pPr algn="just">
              <a:lnSpc>
                <a:spcPts val="2448"/>
              </a:lnSpc>
            </a:pPr>
            <a:endParaRPr lang="en-US" sz="1748">
              <a:solidFill>
                <a:srgbClr val="FFFFFF"/>
              </a:solidFill>
              <a:latin typeface="Poppins"/>
              <a:ea typeface="Poppins"/>
              <a:cs typeface="Poppins"/>
              <a:sym typeface="Poppins"/>
            </a:endParaRPr>
          </a:p>
          <a:p>
            <a:pPr algn="just">
              <a:lnSpc>
                <a:spcPts val="2448"/>
              </a:lnSpc>
            </a:pPr>
            <a:r>
              <a:rPr lang="en-US" sz="1748">
                <a:solidFill>
                  <a:srgbClr val="FFFFFF"/>
                </a:solidFill>
                <a:latin typeface="Poppins"/>
                <a:ea typeface="Poppins"/>
                <a:cs typeface="Poppins"/>
                <a:sym typeface="Poppins"/>
              </a:rPr>
              <a:t>Task 4: Night Shift Manpower Planning - Estimated the night call volume and proposed a plan to ensure a 10% abandon rate during night hours.</a:t>
            </a:r>
          </a:p>
          <a:p>
            <a:pPr algn="just">
              <a:lnSpc>
                <a:spcPts val="2448"/>
              </a:lnSpc>
              <a:spcBef>
                <a:spcPct val="0"/>
              </a:spcBef>
            </a:pPr>
            <a:endParaRPr lang="en-US" sz="1748">
              <a:solidFill>
                <a:srgbClr val="FFFFFF"/>
              </a:solidFill>
              <a:latin typeface="Poppins"/>
              <a:ea typeface="Poppins"/>
              <a:cs typeface="Poppins"/>
              <a:sym typeface="Poppins"/>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0312" r="-20312"/>
            </a:stretch>
          </a:blipFill>
        </p:spPr>
      </p:sp>
      <p:grpSp>
        <p:nvGrpSpPr>
          <p:cNvPr id="3" name="Group 3"/>
          <p:cNvGrpSpPr/>
          <p:nvPr/>
        </p:nvGrpSpPr>
        <p:grpSpPr>
          <a:xfrm>
            <a:off x="7810500" y="0"/>
            <a:ext cx="3086100" cy="10287000"/>
            <a:chOff x="0" y="0"/>
            <a:chExt cx="812800" cy="2709333"/>
          </a:xfrm>
        </p:grpSpPr>
        <p:sp>
          <p:nvSpPr>
            <p:cNvPr id="4" name="Freeform 4"/>
            <p:cNvSpPr/>
            <p:nvPr/>
          </p:nvSpPr>
          <p:spPr>
            <a:xfrm>
              <a:off x="0" y="0"/>
              <a:ext cx="812800" cy="2709333"/>
            </a:xfrm>
            <a:custGeom>
              <a:avLst/>
              <a:gdLst/>
              <a:ahLst/>
              <a:cxnLst/>
              <a:rect l="l" t="t" r="r" b="b"/>
              <a:pathLst>
                <a:path w="812800" h="2709333">
                  <a:moveTo>
                    <a:pt x="0" y="0"/>
                  </a:moveTo>
                  <a:lnTo>
                    <a:pt x="812800" y="0"/>
                  </a:lnTo>
                  <a:lnTo>
                    <a:pt x="812800" y="2709333"/>
                  </a:lnTo>
                  <a:lnTo>
                    <a:pt x="0" y="2709333"/>
                  </a:lnTo>
                  <a:close/>
                </a:path>
              </a:pathLst>
            </a:custGeom>
            <a:solidFill>
              <a:srgbClr val="593C8F"/>
            </a:solidFill>
          </p:spPr>
        </p:sp>
        <p:sp>
          <p:nvSpPr>
            <p:cNvPr id="5" name="TextBox 5"/>
            <p:cNvSpPr txBox="1"/>
            <p:nvPr/>
          </p:nvSpPr>
          <p:spPr>
            <a:xfrm>
              <a:off x="0" y="-47625"/>
              <a:ext cx="812800" cy="2756958"/>
            </a:xfrm>
            <a:prstGeom prst="rect">
              <a:avLst/>
            </a:prstGeom>
          </p:spPr>
          <p:txBody>
            <a:bodyPr lIns="50800" tIns="50800" rIns="50800" bIns="50800" rtlCol="0" anchor="ctr"/>
            <a:lstStyle/>
            <a:p>
              <a:pPr algn="ctr">
                <a:lnSpc>
                  <a:spcPts val="2659"/>
                </a:lnSpc>
              </a:pPr>
              <a:endParaRPr/>
            </a:p>
          </p:txBody>
        </p:sp>
      </p:grpSp>
      <p:sp>
        <p:nvSpPr>
          <p:cNvPr id="6" name="Freeform 6"/>
          <p:cNvSpPr/>
          <p:nvPr/>
        </p:nvSpPr>
        <p:spPr>
          <a:xfrm>
            <a:off x="8212276" y="2527434"/>
            <a:ext cx="9667100" cy="5232133"/>
          </a:xfrm>
          <a:custGeom>
            <a:avLst/>
            <a:gdLst/>
            <a:ahLst/>
            <a:cxnLst/>
            <a:rect l="l" t="t" r="r" b="b"/>
            <a:pathLst>
              <a:path w="9667100" h="5232133">
                <a:moveTo>
                  <a:pt x="0" y="0"/>
                </a:moveTo>
                <a:lnTo>
                  <a:pt x="9667099" y="0"/>
                </a:lnTo>
                <a:lnTo>
                  <a:pt x="9667099" y="5232132"/>
                </a:lnTo>
                <a:lnTo>
                  <a:pt x="0" y="5232132"/>
                </a:lnTo>
                <a:lnTo>
                  <a:pt x="0" y="0"/>
                </a:lnTo>
                <a:close/>
              </a:path>
            </a:pathLst>
          </a:custGeom>
          <a:blipFill>
            <a:blip r:embed="rId3"/>
            <a:stretch>
              <a:fillRect r="-4903"/>
            </a:stretch>
          </a:blipFill>
        </p:spPr>
      </p:sp>
      <p:sp>
        <p:nvSpPr>
          <p:cNvPr id="7" name="TextBox 7"/>
          <p:cNvSpPr txBox="1"/>
          <p:nvPr/>
        </p:nvSpPr>
        <p:spPr>
          <a:xfrm>
            <a:off x="1028720" y="952500"/>
            <a:ext cx="3255770" cy="628046"/>
          </a:xfrm>
          <a:prstGeom prst="rect">
            <a:avLst/>
          </a:prstGeom>
        </p:spPr>
        <p:txBody>
          <a:bodyPr lIns="0" tIns="0" rIns="0" bIns="0" rtlCol="0" anchor="t">
            <a:spAutoFit/>
          </a:bodyPr>
          <a:lstStyle/>
          <a:p>
            <a:pPr algn="l">
              <a:lnSpc>
                <a:spcPts val="5080"/>
              </a:lnSpc>
              <a:spcBef>
                <a:spcPct val="0"/>
              </a:spcBef>
            </a:pPr>
            <a:r>
              <a:rPr lang="en-US" sz="3629">
                <a:solidFill>
                  <a:srgbClr val="000000"/>
                </a:solidFill>
                <a:latin typeface="Lato Bold"/>
                <a:ea typeface="Lato Bold"/>
                <a:cs typeface="Lato Bold"/>
                <a:sym typeface="Lato Bold"/>
              </a:rPr>
              <a:t>INSIGHTS</a:t>
            </a:r>
          </a:p>
        </p:txBody>
      </p:sp>
      <p:sp>
        <p:nvSpPr>
          <p:cNvPr id="8" name="TextBox 8"/>
          <p:cNvSpPr txBox="1"/>
          <p:nvPr/>
        </p:nvSpPr>
        <p:spPr>
          <a:xfrm>
            <a:off x="1012009" y="1778657"/>
            <a:ext cx="6544963" cy="1384332"/>
          </a:xfrm>
          <a:prstGeom prst="rect">
            <a:avLst/>
          </a:prstGeom>
        </p:spPr>
        <p:txBody>
          <a:bodyPr lIns="0" tIns="0" rIns="0" bIns="0" rtlCol="0" anchor="t">
            <a:spAutoFit/>
          </a:bodyPr>
          <a:lstStyle/>
          <a:p>
            <a:pPr algn="l">
              <a:lnSpc>
                <a:spcPts val="5598"/>
              </a:lnSpc>
              <a:spcBef>
                <a:spcPct val="0"/>
              </a:spcBef>
            </a:pPr>
            <a:r>
              <a:rPr lang="en-US" sz="3998">
                <a:solidFill>
                  <a:srgbClr val="593C8F"/>
                </a:solidFill>
                <a:latin typeface="League Spartan"/>
                <a:ea typeface="League Spartan"/>
                <a:cs typeface="League Spartan"/>
                <a:sym typeface="League Spartan"/>
              </a:rPr>
              <a:t>AVERAGE CALL DURATION</a:t>
            </a:r>
          </a:p>
        </p:txBody>
      </p:sp>
      <p:sp>
        <p:nvSpPr>
          <p:cNvPr id="9" name="TextBox 9"/>
          <p:cNvSpPr txBox="1"/>
          <p:nvPr/>
        </p:nvSpPr>
        <p:spPr>
          <a:xfrm>
            <a:off x="1028700" y="3595486"/>
            <a:ext cx="5979045" cy="1778000"/>
          </a:xfrm>
          <a:prstGeom prst="rect">
            <a:avLst/>
          </a:prstGeom>
        </p:spPr>
        <p:txBody>
          <a:bodyPr lIns="0" tIns="0" rIns="0" bIns="0" rtlCol="0" anchor="t">
            <a:spAutoFit/>
          </a:bodyPr>
          <a:lstStyle/>
          <a:p>
            <a:pPr algn="just">
              <a:lnSpc>
                <a:spcPts val="2800"/>
              </a:lnSpc>
              <a:spcBef>
                <a:spcPct val="0"/>
              </a:spcBef>
            </a:pPr>
            <a:r>
              <a:rPr lang="en-US" sz="2000">
                <a:solidFill>
                  <a:srgbClr val="000000"/>
                </a:solidFill>
                <a:latin typeface="Poppins"/>
                <a:ea typeface="Poppins"/>
                <a:cs typeface="Poppins"/>
                <a:sym typeface="Poppins"/>
              </a:rPr>
              <a:t>Certain time buckets had significantly longer average call durations, suggesting that more complex issues are being addressed during these times. This insight can help in training and agent assignment.</a:t>
            </a:r>
          </a:p>
        </p:txBody>
      </p:sp>
      <p:sp>
        <p:nvSpPr>
          <p:cNvPr id="10" name="TextBox 10"/>
          <p:cNvSpPr txBox="1"/>
          <p:nvPr/>
        </p:nvSpPr>
        <p:spPr>
          <a:xfrm>
            <a:off x="1126790" y="5920398"/>
            <a:ext cx="4769516" cy="2482850"/>
          </a:xfrm>
          <a:prstGeom prst="rect">
            <a:avLst/>
          </a:prstGeom>
        </p:spPr>
        <p:txBody>
          <a:bodyPr lIns="0" tIns="0" rIns="0" bIns="0" rtlCol="0" anchor="t">
            <a:spAutoFit/>
          </a:bodyPr>
          <a:lstStyle/>
          <a:p>
            <a:pPr marL="431801" lvl="1" indent="-215900" algn="l">
              <a:lnSpc>
                <a:spcPts val="2800"/>
              </a:lnSpc>
              <a:buFont typeface="Arial"/>
              <a:buChar char="•"/>
            </a:pPr>
            <a:r>
              <a:rPr lang="en-US" sz="2000" dirty="0">
                <a:solidFill>
                  <a:srgbClr val="000000"/>
                </a:solidFill>
                <a:latin typeface="Poppins"/>
                <a:ea typeface="Poppins"/>
                <a:cs typeface="Poppins"/>
                <a:sym typeface="Poppins"/>
              </a:rPr>
              <a:t>The Average call duration answered by an agent is </a:t>
            </a:r>
            <a:r>
              <a:rPr lang="en-US" sz="2000" dirty="0">
                <a:solidFill>
                  <a:srgbClr val="000000"/>
                </a:solidFill>
                <a:latin typeface="Poppins Bold"/>
                <a:ea typeface="Poppins Bold"/>
                <a:cs typeface="Poppins Bold"/>
                <a:sym typeface="Poppins Bold"/>
              </a:rPr>
              <a:t>198 seconds.</a:t>
            </a:r>
          </a:p>
          <a:p>
            <a:pPr marL="431801" lvl="1" indent="-215900" algn="l">
              <a:lnSpc>
                <a:spcPts val="2800"/>
              </a:lnSpc>
              <a:buFont typeface="Arial"/>
              <a:buChar char="•"/>
            </a:pPr>
            <a:r>
              <a:rPr lang="en-US" sz="2000" dirty="0">
                <a:solidFill>
                  <a:srgbClr val="000000"/>
                </a:solidFill>
                <a:latin typeface="Poppins"/>
                <a:ea typeface="Poppins"/>
                <a:cs typeface="Poppins"/>
                <a:sym typeface="Poppins"/>
              </a:rPr>
              <a:t>The peek hours are </a:t>
            </a:r>
            <a:r>
              <a:rPr lang="en-US" sz="2000" dirty="0">
                <a:solidFill>
                  <a:srgbClr val="000000"/>
                </a:solidFill>
                <a:latin typeface="Poppins Bold"/>
                <a:ea typeface="Poppins Bold"/>
                <a:cs typeface="Poppins Bold"/>
                <a:sym typeface="Poppins Bold"/>
              </a:rPr>
              <a:t>10am-11am</a:t>
            </a:r>
            <a:r>
              <a:rPr lang="en-US" sz="2000" dirty="0">
                <a:solidFill>
                  <a:srgbClr val="000000"/>
                </a:solidFill>
                <a:latin typeface="Poppins"/>
                <a:ea typeface="Poppins"/>
                <a:cs typeface="Poppins"/>
                <a:sym typeface="Poppins"/>
              </a:rPr>
              <a:t> and </a:t>
            </a:r>
            <a:r>
              <a:rPr lang="en-US" sz="2000" dirty="0">
                <a:solidFill>
                  <a:srgbClr val="000000"/>
                </a:solidFill>
                <a:latin typeface="Poppins Bold"/>
                <a:ea typeface="Poppins Bold"/>
                <a:cs typeface="Poppins Bold"/>
                <a:sym typeface="Poppins Bold"/>
              </a:rPr>
              <a:t>7pm-8pm</a:t>
            </a:r>
            <a:r>
              <a:rPr lang="en-US" sz="2000" dirty="0">
                <a:solidFill>
                  <a:srgbClr val="000000"/>
                </a:solidFill>
                <a:latin typeface="Poppins"/>
                <a:ea typeface="Poppins"/>
                <a:cs typeface="Poppins"/>
                <a:sym typeface="Poppins"/>
              </a:rPr>
              <a:t> and the minimum call duration is at </a:t>
            </a:r>
            <a:r>
              <a:rPr lang="en-US" sz="2000" dirty="0">
                <a:solidFill>
                  <a:srgbClr val="000000"/>
                </a:solidFill>
                <a:latin typeface="Poppins Bold"/>
                <a:ea typeface="Poppins Bold"/>
                <a:cs typeface="Poppins Bold"/>
                <a:sym typeface="Poppins Bold"/>
              </a:rPr>
              <a:t>12pm-1pm</a:t>
            </a:r>
            <a:r>
              <a:rPr lang="en-US" sz="2000" dirty="0">
                <a:solidFill>
                  <a:srgbClr val="000000"/>
                </a:solidFill>
                <a:latin typeface="Poppins"/>
                <a:ea typeface="Poppins"/>
                <a:cs typeface="Poppins"/>
                <a:sym typeface="Poppins"/>
              </a:rPr>
              <a:t>.</a:t>
            </a:r>
          </a:p>
          <a:p>
            <a:pPr algn="l">
              <a:lnSpc>
                <a:spcPts val="2800"/>
              </a:lnSpc>
              <a:spcBef>
                <a:spcPct val="0"/>
              </a:spcBef>
            </a:pPr>
            <a:endParaRPr lang="en-US" sz="2000" dirty="0">
              <a:solidFill>
                <a:srgbClr val="000000"/>
              </a:solidFill>
              <a:latin typeface="Poppins"/>
              <a:ea typeface="Poppins"/>
              <a:cs typeface="Poppins"/>
              <a:sym typeface="Poppin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0312" r="-20312"/>
            </a:stretch>
          </a:blipFill>
        </p:spPr>
      </p:sp>
      <p:grpSp>
        <p:nvGrpSpPr>
          <p:cNvPr id="3" name="Group 3"/>
          <p:cNvGrpSpPr/>
          <p:nvPr/>
        </p:nvGrpSpPr>
        <p:grpSpPr>
          <a:xfrm>
            <a:off x="7810500" y="0"/>
            <a:ext cx="3086100" cy="10287000"/>
            <a:chOff x="0" y="0"/>
            <a:chExt cx="812800" cy="2709333"/>
          </a:xfrm>
        </p:grpSpPr>
        <p:sp>
          <p:nvSpPr>
            <p:cNvPr id="4" name="Freeform 4"/>
            <p:cNvSpPr/>
            <p:nvPr/>
          </p:nvSpPr>
          <p:spPr>
            <a:xfrm>
              <a:off x="0" y="0"/>
              <a:ext cx="812800" cy="2709333"/>
            </a:xfrm>
            <a:custGeom>
              <a:avLst/>
              <a:gdLst/>
              <a:ahLst/>
              <a:cxnLst/>
              <a:rect l="l" t="t" r="r" b="b"/>
              <a:pathLst>
                <a:path w="812800" h="2709333">
                  <a:moveTo>
                    <a:pt x="0" y="0"/>
                  </a:moveTo>
                  <a:lnTo>
                    <a:pt x="812800" y="0"/>
                  </a:lnTo>
                  <a:lnTo>
                    <a:pt x="812800" y="2709333"/>
                  </a:lnTo>
                  <a:lnTo>
                    <a:pt x="0" y="2709333"/>
                  </a:lnTo>
                  <a:close/>
                </a:path>
              </a:pathLst>
            </a:custGeom>
            <a:solidFill>
              <a:srgbClr val="593C8F"/>
            </a:solidFill>
          </p:spPr>
        </p:sp>
        <p:sp>
          <p:nvSpPr>
            <p:cNvPr id="5" name="TextBox 5"/>
            <p:cNvSpPr txBox="1"/>
            <p:nvPr/>
          </p:nvSpPr>
          <p:spPr>
            <a:xfrm>
              <a:off x="0" y="-47625"/>
              <a:ext cx="812800" cy="2756958"/>
            </a:xfrm>
            <a:prstGeom prst="rect">
              <a:avLst/>
            </a:prstGeom>
          </p:spPr>
          <p:txBody>
            <a:bodyPr lIns="50800" tIns="50800" rIns="50800" bIns="50800" rtlCol="0" anchor="ctr"/>
            <a:lstStyle/>
            <a:p>
              <a:pPr algn="ctr">
                <a:lnSpc>
                  <a:spcPts val="2659"/>
                </a:lnSpc>
              </a:pPr>
              <a:endParaRPr/>
            </a:p>
          </p:txBody>
        </p:sp>
      </p:grpSp>
      <p:sp>
        <p:nvSpPr>
          <p:cNvPr id="6" name="Freeform 6"/>
          <p:cNvSpPr/>
          <p:nvPr/>
        </p:nvSpPr>
        <p:spPr>
          <a:xfrm>
            <a:off x="8062132" y="2985907"/>
            <a:ext cx="9197168" cy="4775157"/>
          </a:xfrm>
          <a:custGeom>
            <a:avLst/>
            <a:gdLst/>
            <a:ahLst/>
            <a:cxnLst/>
            <a:rect l="l" t="t" r="r" b="b"/>
            <a:pathLst>
              <a:path w="9197168" h="4775157">
                <a:moveTo>
                  <a:pt x="0" y="0"/>
                </a:moveTo>
                <a:lnTo>
                  <a:pt x="9197168" y="0"/>
                </a:lnTo>
                <a:lnTo>
                  <a:pt x="9197168" y="4775157"/>
                </a:lnTo>
                <a:lnTo>
                  <a:pt x="0" y="4775157"/>
                </a:lnTo>
                <a:lnTo>
                  <a:pt x="0" y="0"/>
                </a:lnTo>
                <a:close/>
              </a:path>
            </a:pathLst>
          </a:custGeom>
          <a:blipFill>
            <a:blip r:embed="rId3"/>
            <a:stretch>
              <a:fillRect/>
            </a:stretch>
          </a:blipFill>
        </p:spPr>
      </p:sp>
      <p:sp>
        <p:nvSpPr>
          <p:cNvPr id="7" name="TextBox 7"/>
          <p:cNvSpPr txBox="1"/>
          <p:nvPr/>
        </p:nvSpPr>
        <p:spPr>
          <a:xfrm>
            <a:off x="1028720" y="952500"/>
            <a:ext cx="3255770" cy="628046"/>
          </a:xfrm>
          <a:prstGeom prst="rect">
            <a:avLst/>
          </a:prstGeom>
        </p:spPr>
        <p:txBody>
          <a:bodyPr lIns="0" tIns="0" rIns="0" bIns="0" rtlCol="0" anchor="t">
            <a:spAutoFit/>
          </a:bodyPr>
          <a:lstStyle/>
          <a:p>
            <a:pPr algn="l">
              <a:lnSpc>
                <a:spcPts val="5080"/>
              </a:lnSpc>
              <a:spcBef>
                <a:spcPct val="0"/>
              </a:spcBef>
            </a:pPr>
            <a:r>
              <a:rPr lang="en-US" sz="3629">
                <a:solidFill>
                  <a:srgbClr val="000000"/>
                </a:solidFill>
                <a:latin typeface="Lato Bold"/>
                <a:ea typeface="Lato Bold"/>
                <a:cs typeface="Lato Bold"/>
                <a:sym typeface="Lato Bold"/>
              </a:rPr>
              <a:t>INSIGHTS</a:t>
            </a:r>
          </a:p>
        </p:txBody>
      </p:sp>
      <p:sp>
        <p:nvSpPr>
          <p:cNvPr id="8" name="TextBox 8"/>
          <p:cNvSpPr txBox="1"/>
          <p:nvPr/>
        </p:nvSpPr>
        <p:spPr>
          <a:xfrm>
            <a:off x="1012009" y="1778657"/>
            <a:ext cx="6544963" cy="1384332"/>
          </a:xfrm>
          <a:prstGeom prst="rect">
            <a:avLst/>
          </a:prstGeom>
        </p:spPr>
        <p:txBody>
          <a:bodyPr lIns="0" tIns="0" rIns="0" bIns="0" rtlCol="0" anchor="t">
            <a:spAutoFit/>
          </a:bodyPr>
          <a:lstStyle/>
          <a:p>
            <a:pPr algn="l">
              <a:lnSpc>
                <a:spcPts val="5598"/>
              </a:lnSpc>
              <a:spcBef>
                <a:spcPct val="0"/>
              </a:spcBef>
            </a:pPr>
            <a:r>
              <a:rPr lang="en-US" sz="3998">
                <a:solidFill>
                  <a:srgbClr val="593C8F"/>
                </a:solidFill>
                <a:latin typeface="League Spartan"/>
                <a:ea typeface="League Spartan"/>
                <a:cs typeface="League Spartan"/>
                <a:sym typeface="League Spartan"/>
              </a:rPr>
              <a:t>CALL VOLUME ANALYSIS</a:t>
            </a:r>
          </a:p>
        </p:txBody>
      </p:sp>
      <p:sp>
        <p:nvSpPr>
          <p:cNvPr id="9" name="TextBox 9"/>
          <p:cNvSpPr txBox="1"/>
          <p:nvPr/>
        </p:nvSpPr>
        <p:spPr>
          <a:xfrm>
            <a:off x="1028700" y="3595486"/>
            <a:ext cx="6207875" cy="2130425"/>
          </a:xfrm>
          <a:prstGeom prst="rect">
            <a:avLst/>
          </a:prstGeom>
        </p:spPr>
        <p:txBody>
          <a:bodyPr lIns="0" tIns="0" rIns="0" bIns="0" rtlCol="0" anchor="t">
            <a:spAutoFit/>
          </a:bodyPr>
          <a:lstStyle/>
          <a:p>
            <a:pPr algn="just">
              <a:lnSpc>
                <a:spcPts val="2800"/>
              </a:lnSpc>
            </a:pPr>
            <a:r>
              <a:rPr lang="en-US" sz="2000">
                <a:solidFill>
                  <a:srgbClr val="000000"/>
                </a:solidFill>
                <a:latin typeface="Poppins"/>
                <a:ea typeface="Poppins"/>
                <a:cs typeface="Poppins"/>
                <a:sym typeface="Poppins"/>
              </a:rPr>
              <a:t>The analysis revealed specific time buckets with high call volumes, particularly during mid-morning and late evening. This information is critical for ensuring sufficient agent coverage during these periods. The analysis presents the peek and off-peek time buckets.</a:t>
            </a:r>
          </a:p>
        </p:txBody>
      </p:sp>
      <p:sp>
        <p:nvSpPr>
          <p:cNvPr id="10" name="TextBox 10"/>
          <p:cNvSpPr txBox="1"/>
          <p:nvPr/>
        </p:nvSpPr>
        <p:spPr>
          <a:xfrm>
            <a:off x="1028720" y="6485539"/>
            <a:ext cx="4769516" cy="1778000"/>
          </a:xfrm>
          <a:prstGeom prst="rect">
            <a:avLst/>
          </a:prstGeom>
        </p:spPr>
        <p:txBody>
          <a:bodyPr lIns="0" tIns="0" rIns="0" bIns="0" rtlCol="0" anchor="t">
            <a:spAutoFit/>
          </a:bodyPr>
          <a:lstStyle/>
          <a:p>
            <a:pPr marL="431801" lvl="1" indent="-215900" algn="l">
              <a:lnSpc>
                <a:spcPts val="2800"/>
              </a:lnSpc>
              <a:buFont typeface="Arial"/>
              <a:buChar char="•"/>
            </a:pPr>
            <a:r>
              <a:rPr lang="en-US" sz="2000">
                <a:solidFill>
                  <a:srgbClr val="000000"/>
                </a:solidFill>
                <a:latin typeface="Poppins"/>
                <a:ea typeface="Poppins"/>
                <a:cs typeface="Poppins"/>
                <a:sym typeface="Poppins"/>
              </a:rPr>
              <a:t>The Highest number of calls received is between </a:t>
            </a:r>
            <a:r>
              <a:rPr lang="en-US" sz="2000">
                <a:solidFill>
                  <a:srgbClr val="000000"/>
                </a:solidFill>
                <a:latin typeface="Poppins Bold"/>
                <a:ea typeface="Poppins Bold"/>
                <a:cs typeface="Poppins Bold"/>
                <a:sym typeface="Poppins Bold"/>
              </a:rPr>
              <a:t>11am-12pm</a:t>
            </a:r>
            <a:r>
              <a:rPr lang="en-US" sz="2000">
                <a:solidFill>
                  <a:srgbClr val="000000"/>
                </a:solidFill>
                <a:latin typeface="Poppins"/>
                <a:ea typeface="Poppins"/>
                <a:cs typeface="Poppins"/>
                <a:sym typeface="Poppins"/>
              </a:rPr>
              <a:t>.</a:t>
            </a:r>
          </a:p>
          <a:p>
            <a:pPr marL="431801" lvl="1" indent="-215900" algn="l">
              <a:lnSpc>
                <a:spcPts val="2800"/>
              </a:lnSpc>
              <a:buFont typeface="Arial"/>
              <a:buChar char="•"/>
            </a:pPr>
            <a:r>
              <a:rPr lang="en-US" sz="2000">
                <a:solidFill>
                  <a:srgbClr val="000000"/>
                </a:solidFill>
                <a:latin typeface="Poppins"/>
                <a:ea typeface="Poppins"/>
                <a:cs typeface="Poppins"/>
                <a:sym typeface="Poppins"/>
              </a:rPr>
              <a:t>The least number of calls received is between </a:t>
            </a:r>
            <a:r>
              <a:rPr lang="en-US" sz="2000">
                <a:solidFill>
                  <a:srgbClr val="000000"/>
                </a:solidFill>
                <a:latin typeface="Poppins Bold"/>
                <a:ea typeface="Poppins Bold"/>
                <a:cs typeface="Poppins Bold"/>
                <a:sym typeface="Poppins Bold"/>
              </a:rPr>
              <a:t>8pm-9pm.</a:t>
            </a:r>
          </a:p>
          <a:p>
            <a:pPr algn="l">
              <a:lnSpc>
                <a:spcPts val="2800"/>
              </a:lnSpc>
              <a:spcBef>
                <a:spcPct val="0"/>
              </a:spcBef>
            </a:pPr>
            <a:endParaRPr lang="en-US" sz="2000">
              <a:solidFill>
                <a:srgbClr val="000000"/>
              </a:solidFill>
              <a:latin typeface="Poppins Bold"/>
              <a:ea typeface="Poppins Bold"/>
              <a:cs typeface="Poppins Bold"/>
              <a:sym typeface="Poppins Bo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0312" r="-20312"/>
            </a:stretch>
          </a:blipFill>
        </p:spPr>
      </p:sp>
      <p:grpSp>
        <p:nvGrpSpPr>
          <p:cNvPr id="3" name="Group 3"/>
          <p:cNvGrpSpPr/>
          <p:nvPr/>
        </p:nvGrpSpPr>
        <p:grpSpPr>
          <a:xfrm rot="5400000">
            <a:off x="8959850" y="-3619224"/>
            <a:ext cx="368300" cy="18288000"/>
            <a:chOff x="0" y="0"/>
            <a:chExt cx="97001" cy="4816593"/>
          </a:xfrm>
        </p:grpSpPr>
        <p:sp>
          <p:nvSpPr>
            <p:cNvPr id="4" name="Freeform 4"/>
            <p:cNvSpPr/>
            <p:nvPr/>
          </p:nvSpPr>
          <p:spPr>
            <a:xfrm>
              <a:off x="0" y="0"/>
              <a:ext cx="97001" cy="4816592"/>
            </a:xfrm>
            <a:custGeom>
              <a:avLst/>
              <a:gdLst/>
              <a:ahLst/>
              <a:cxnLst/>
              <a:rect l="l" t="t" r="r" b="b"/>
              <a:pathLst>
                <a:path w="97001" h="4816592">
                  <a:moveTo>
                    <a:pt x="0" y="0"/>
                  </a:moveTo>
                  <a:lnTo>
                    <a:pt x="97001" y="0"/>
                  </a:lnTo>
                  <a:lnTo>
                    <a:pt x="97001" y="4816592"/>
                  </a:lnTo>
                  <a:lnTo>
                    <a:pt x="0" y="4816592"/>
                  </a:lnTo>
                  <a:close/>
                </a:path>
              </a:pathLst>
            </a:custGeom>
            <a:solidFill>
              <a:srgbClr val="593C8F"/>
            </a:solidFill>
          </p:spPr>
        </p:sp>
        <p:sp>
          <p:nvSpPr>
            <p:cNvPr id="5" name="TextBox 5"/>
            <p:cNvSpPr txBox="1"/>
            <p:nvPr/>
          </p:nvSpPr>
          <p:spPr>
            <a:xfrm>
              <a:off x="0" y="-47625"/>
              <a:ext cx="97001" cy="4864218"/>
            </a:xfrm>
            <a:prstGeom prst="rect">
              <a:avLst/>
            </a:prstGeom>
          </p:spPr>
          <p:txBody>
            <a:bodyPr lIns="50800" tIns="50800" rIns="50800" bIns="50800" rtlCol="0" anchor="ctr"/>
            <a:lstStyle/>
            <a:p>
              <a:pPr algn="ctr">
                <a:lnSpc>
                  <a:spcPts val="2659"/>
                </a:lnSpc>
              </a:pPr>
              <a:endParaRPr/>
            </a:p>
          </p:txBody>
        </p:sp>
      </p:grpSp>
      <p:sp>
        <p:nvSpPr>
          <p:cNvPr id="6" name="Freeform 6"/>
          <p:cNvSpPr/>
          <p:nvPr/>
        </p:nvSpPr>
        <p:spPr>
          <a:xfrm>
            <a:off x="17062941" y="6901229"/>
            <a:ext cx="392717" cy="1565177"/>
          </a:xfrm>
          <a:custGeom>
            <a:avLst/>
            <a:gdLst/>
            <a:ahLst/>
            <a:cxnLst/>
            <a:rect l="l" t="t" r="r" b="b"/>
            <a:pathLst>
              <a:path w="392717" h="1565177">
                <a:moveTo>
                  <a:pt x="0" y="0"/>
                </a:moveTo>
                <a:lnTo>
                  <a:pt x="392718" y="0"/>
                </a:lnTo>
                <a:lnTo>
                  <a:pt x="392718" y="1565177"/>
                </a:lnTo>
                <a:lnTo>
                  <a:pt x="0" y="156517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p:cNvSpPr/>
          <p:nvPr/>
        </p:nvSpPr>
        <p:spPr>
          <a:xfrm>
            <a:off x="7368733" y="1704771"/>
            <a:ext cx="392717" cy="1565177"/>
          </a:xfrm>
          <a:custGeom>
            <a:avLst/>
            <a:gdLst/>
            <a:ahLst/>
            <a:cxnLst/>
            <a:rect l="l" t="t" r="r" b="b"/>
            <a:pathLst>
              <a:path w="392717" h="1565177">
                <a:moveTo>
                  <a:pt x="0" y="0"/>
                </a:moveTo>
                <a:lnTo>
                  <a:pt x="392717" y="0"/>
                </a:lnTo>
                <a:lnTo>
                  <a:pt x="392717" y="1565177"/>
                </a:lnTo>
                <a:lnTo>
                  <a:pt x="0" y="156517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8" name="Freeform 8"/>
          <p:cNvSpPr/>
          <p:nvPr/>
        </p:nvSpPr>
        <p:spPr>
          <a:xfrm>
            <a:off x="9144000" y="866520"/>
            <a:ext cx="7759475" cy="4276980"/>
          </a:xfrm>
          <a:custGeom>
            <a:avLst/>
            <a:gdLst/>
            <a:ahLst/>
            <a:cxnLst/>
            <a:rect l="l" t="t" r="r" b="b"/>
            <a:pathLst>
              <a:path w="7759475" h="4276980">
                <a:moveTo>
                  <a:pt x="0" y="0"/>
                </a:moveTo>
                <a:lnTo>
                  <a:pt x="7759475" y="0"/>
                </a:lnTo>
                <a:lnTo>
                  <a:pt x="7759475" y="4276980"/>
                </a:lnTo>
                <a:lnTo>
                  <a:pt x="0" y="4276980"/>
                </a:lnTo>
                <a:lnTo>
                  <a:pt x="0" y="0"/>
                </a:lnTo>
                <a:close/>
              </a:path>
            </a:pathLst>
          </a:custGeom>
          <a:blipFill>
            <a:blip r:embed="rId5"/>
            <a:stretch>
              <a:fillRect/>
            </a:stretch>
          </a:blipFill>
        </p:spPr>
      </p:sp>
      <p:sp>
        <p:nvSpPr>
          <p:cNvPr id="9" name="Freeform 9"/>
          <p:cNvSpPr/>
          <p:nvPr/>
        </p:nvSpPr>
        <p:spPr>
          <a:xfrm>
            <a:off x="1028700" y="8615917"/>
            <a:ext cx="7090427" cy="642383"/>
          </a:xfrm>
          <a:custGeom>
            <a:avLst/>
            <a:gdLst/>
            <a:ahLst/>
            <a:cxnLst/>
            <a:rect l="l" t="t" r="r" b="b"/>
            <a:pathLst>
              <a:path w="7090427" h="642383">
                <a:moveTo>
                  <a:pt x="0" y="0"/>
                </a:moveTo>
                <a:lnTo>
                  <a:pt x="7090427" y="0"/>
                </a:lnTo>
                <a:lnTo>
                  <a:pt x="7090427" y="642383"/>
                </a:lnTo>
                <a:lnTo>
                  <a:pt x="0" y="642383"/>
                </a:lnTo>
                <a:lnTo>
                  <a:pt x="0" y="0"/>
                </a:lnTo>
                <a:close/>
              </a:path>
            </a:pathLst>
          </a:custGeom>
          <a:blipFill>
            <a:blip r:embed="rId6"/>
            <a:stretch>
              <a:fillRect t="-5639" b="-5639"/>
            </a:stretch>
          </a:blipFill>
        </p:spPr>
      </p:sp>
      <p:sp>
        <p:nvSpPr>
          <p:cNvPr id="10" name="Freeform 10"/>
          <p:cNvSpPr/>
          <p:nvPr/>
        </p:nvSpPr>
        <p:spPr>
          <a:xfrm>
            <a:off x="1028700" y="6213751"/>
            <a:ext cx="7090427" cy="1895836"/>
          </a:xfrm>
          <a:custGeom>
            <a:avLst/>
            <a:gdLst/>
            <a:ahLst/>
            <a:cxnLst/>
            <a:rect l="l" t="t" r="r" b="b"/>
            <a:pathLst>
              <a:path w="7090427" h="1895836">
                <a:moveTo>
                  <a:pt x="0" y="0"/>
                </a:moveTo>
                <a:lnTo>
                  <a:pt x="7090427" y="0"/>
                </a:lnTo>
                <a:lnTo>
                  <a:pt x="7090427" y="1895836"/>
                </a:lnTo>
                <a:lnTo>
                  <a:pt x="0" y="1895836"/>
                </a:lnTo>
                <a:lnTo>
                  <a:pt x="0" y="0"/>
                </a:lnTo>
                <a:close/>
              </a:path>
            </a:pathLst>
          </a:custGeom>
          <a:blipFill>
            <a:blip r:embed="rId7"/>
            <a:stretch>
              <a:fillRect/>
            </a:stretch>
          </a:blipFill>
        </p:spPr>
      </p:sp>
      <p:sp>
        <p:nvSpPr>
          <p:cNvPr id="11" name="TextBox 11"/>
          <p:cNvSpPr txBox="1"/>
          <p:nvPr/>
        </p:nvSpPr>
        <p:spPr>
          <a:xfrm>
            <a:off x="1028720" y="952500"/>
            <a:ext cx="3255770" cy="628046"/>
          </a:xfrm>
          <a:prstGeom prst="rect">
            <a:avLst/>
          </a:prstGeom>
        </p:spPr>
        <p:txBody>
          <a:bodyPr lIns="0" tIns="0" rIns="0" bIns="0" rtlCol="0" anchor="t">
            <a:spAutoFit/>
          </a:bodyPr>
          <a:lstStyle/>
          <a:p>
            <a:pPr algn="l">
              <a:lnSpc>
                <a:spcPts val="5080"/>
              </a:lnSpc>
              <a:spcBef>
                <a:spcPct val="0"/>
              </a:spcBef>
            </a:pPr>
            <a:r>
              <a:rPr lang="en-US" sz="3629">
                <a:solidFill>
                  <a:srgbClr val="000000"/>
                </a:solidFill>
                <a:latin typeface="Lato Bold"/>
                <a:ea typeface="Lato Bold"/>
                <a:cs typeface="Lato Bold"/>
                <a:sym typeface="Lato Bold"/>
              </a:rPr>
              <a:t>INSIGHTS</a:t>
            </a:r>
          </a:p>
        </p:txBody>
      </p:sp>
      <p:sp>
        <p:nvSpPr>
          <p:cNvPr id="12" name="TextBox 12"/>
          <p:cNvSpPr txBox="1"/>
          <p:nvPr/>
        </p:nvSpPr>
        <p:spPr>
          <a:xfrm>
            <a:off x="1028700" y="1757094"/>
            <a:ext cx="4957463" cy="1384332"/>
          </a:xfrm>
          <a:prstGeom prst="rect">
            <a:avLst/>
          </a:prstGeom>
        </p:spPr>
        <p:txBody>
          <a:bodyPr lIns="0" tIns="0" rIns="0" bIns="0" rtlCol="0" anchor="t">
            <a:spAutoFit/>
          </a:bodyPr>
          <a:lstStyle/>
          <a:p>
            <a:pPr algn="l">
              <a:lnSpc>
                <a:spcPts val="5598"/>
              </a:lnSpc>
              <a:spcBef>
                <a:spcPct val="0"/>
              </a:spcBef>
            </a:pPr>
            <a:r>
              <a:rPr lang="en-US" sz="3998">
                <a:solidFill>
                  <a:srgbClr val="593C8F"/>
                </a:solidFill>
                <a:latin typeface="League Spartan"/>
                <a:ea typeface="League Spartan"/>
                <a:cs typeface="League Spartan"/>
                <a:sym typeface="League Spartan"/>
              </a:rPr>
              <a:t>MAN POWER PLANNING</a:t>
            </a:r>
          </a:p>
        </p:txBody>
      </p:sp>
      <p:sp>
        <p:nvSpPr>
          <p:cNvPr id="13" name="TextBox 13"/>
          <p:cNvSpPr txBox="1"/>
          <p:nvPr/>
        </p:nvSpPr>
        <p:spPr>
          <a:xfrm>
            <a:off x="1028720" y="3494901"/>
            <a:ext cx="5864630" cy="1425575"/>
          </a:xfrm>
          <a:prstGeom prst="rect">
            <a:avLst/>
          </a:prstGeom>
        </p:spPr>
        <p:txBody>
          <a:bodyPr lIns="0" tIns="0" rIns="0" bIns="0" rtlCol="0" anchor="t">
            <a:spAutoFit/>
          </a:bodyPr>
          <a:lstStyle/>
          <a:p>
            <a:pPr algn="just">
              <a:lnSpc>
                <a:spcPts val="2800"/>
              </a:lnSpc>
              <a:spcBef>
                <a:spcPct val="0"/>
              </a:spcBef>
            </a:pPr>
            <a:r>
              <a:rPr lang="en-US" sz="2000">
                <a:solidFill>
                  <a:srgbClr val="000000"/>
                </a:solidFill>
                <a:latin typeface="Poppins"/>
                <a:ea typeface="Poppins"/>
                <a:cs typeface="Poppins"/>
                <a:sym typeface="Poppins"/>
              </a:rPr>
              <a:t>The analysis identified the need for increased staffing during peak hours to reduce the current high abandon rate, which is crucial for improving customer satisfaction.</a:t>
            </a:r>
          </a:p>
        </p:txBody>
      </p:sp>
      <p:sp>
        <p:nvSpPr>
          <p:cNvPr id="14" name="TextBox 14"/>
          <p:cNvSpPr txBox="1"/>
          <p:nvPr/>
        </p:nvSpPr>
        <p:spPr>
          <a:xfrm>
            <a:off x="9397189" y="6454259"/>
            <a:ext cx="6779949" cy="2482850"/>
          </a:xfrm>
          <a:prstGeom prst="rect">
            <a:avLst/>
          </a:prstGeom>
        </p:spPr>
        <p:txBody>
          <a:bodyPr lIns="0" tIns="0" rIns="0" bIns="0" rtlCol="0" anchor="t">
            <a:spAutoFit/>
          </a:bodyPr>
          <a:lstStyle/>
          <a:p>
            <a:pPr marL="431801" lvl="1" indent="-215900" algn="just">
              <a:lnSpc>
                <a:spcPts val="2800"/>
              </a:lnSpc>
              <a:buFont typeface="Arial"/>
              <a:buChar char="•"/>
            </a:pPr>
            <a:r>
              <a:rPr lang="en-US" sz="2000">
                <a:solidFill>
                  <a:srgbClr val="000000"/>
                </a:solidFill>
                <a:latin typeface="Poppins"/>
                <a:ea typeface="Poppins"/>
                <a:cs typeface="Poppins"/>
                <a:sym typeface="Poppins"/>
              </a:rPr>
              <a:t>Almost</a:t>
            </a:r>
            <a:r>
              <a:rPr lang="en-US" sz="2000">
                <a:solidFill>
                  <a:srgbClr val="000000"/>
                </a:solidFill>
                <a:latin typeface="Poppins Bold"/>
                <a:ea typeface="Poppins Bold"/>
                <a:cs typeface="Poppins Bold"/>
                <a:sym typeface="Poppins Bold"/>
              </a:rPr>
              <a:t> 30% </a:t>
            </a:r>
            <a:r>
              <a:rPr lang="en-US" sz="2000">
                <a:solidFill>
                  <a:srgbClr val="000000"/>
                </a:solidFill>
                <a:latin typeface="Poppins"/>
                <a:ea typeface="Poppins"/>
                <a:cs typeface="Poppins"/>
                <a:sym typeface="Poppins"/>
              </a:rPr>
              <a:t>of the calls are getting abandoned.</a:t>
            </a:r>
          </a:p>
          <a:p>
            <a:pPr marL="431801" lvl="1" indent="-215900" algn="just">
              <a:lnSpc>
                <a:spcPts val="2800"/>
              </a:lnSpc>
              <a:buFont typeface="Arial"/>
              <a:buChar char="•"/>
            </a:pPr>
            <a:r>
              <a:rPr lang="en-US" sz="2000">
                <a:solidFill>
                  <a:srgbClr val="000000"/>
                </a:solidFill>
                <a:latin typeface="Poppins"/>
                <a:ea typeface="Poppins"/>
                <a:cs typeface="Poppins"/>
                <a:sym typeface="Poppins"/>
              </a:rPr>
              <a:t>Based on these assumptions the Actual work hours of per agents is</a:t>
            </a:r>
            <a:r>
              <a:rPr lang="en-US" sz="2000">
                <a:solidFill>
                  <a:srgbClr val="000000"/>
                </a:solidFill>
                <a:latin typeface="Poppins Bold"/>
                <a:ea typeface="Poppins Bold"/>
                <a:cs typeface="Poppins Bold"/>
                <a:sym typeface="Poppins Bold"/>
              </a:rPr>
              <a:t> 4.5 hrs. </a:t>
            </a:r>
          </a:p>
          <a:p>
            <a:pPr marL="431801" lvl="1" indent="-215900" algn="just">
              <a:lnSpc>
                <a:spcPts val="2800"/>
              </a:lnSpc>
              <a:buFont typeface="Arial"/>
              <a:buChar char="•"/>
            </a:pPr>
            <a:r>
              <a:rPr lang="en-US" sz="2000">
                <a:solidFill>
                  <a:srgbClr val="000000"/>
                </a:solidFill>
                <a:latin typeface="Poppins"/>
                <a:ea typeface="Poppins"/>
                <a:cs typeface="Poppins"/>
                <a:sym typeface="Poppins"/>
              </a:rPr>
              <a:t>The no. of agents that answered the calls was </a:t>
            </a:r>
            <a:r>
              <a:rPr lang="en-US" sz="2000">
                <a:solidFill>
                  <a:srgbClr val="000000"/>
                </a:solidFill>
                <a:latin typeface="Poppins Bold"/>
                <a:ea typeface="Poppins Bold"/>
                <a:cs typeface="Poppins Bold"/>
                <a:sym typeface="Poppins Bold"/>
              </a:rPr>
              <a:t>70% i.e. 42.</a:t>
            </a:r>
          </a:p>
          <a:p>
            <a:pPr marL="431801" lvl="1" indent="-215900" algn="just">
              <a:lnSpc>
                <a:spcPts val="2800"/>
              </a:lnSpc>
              <a:buFont typeface="Arial"/>
              <a:buChar char="•"/>
            </a:pPr>
            <a:r>
              <a:rPr lang="en-US" sz="2000">
                <a:solidFill>
                  <a:srgbClr val="000000"/>
                </a:solidFill>
                <a:latin typeface="Poppins"/>
                <a:ea typeface="Poppins"/>
                <a:cs typeface="Poppins"/>
                <a:sym typeface="Poppins"/>
              </a:rPr>
              <a:t>The total no. of agents required to reduce the abandoned rate to</a:t>
            </a:r>
            <a:r>
              <a:rPr lang="en-US" sz="2000">
                <a:solidFill>
                  <a:srgbClr val="000000"/>
                </a:solidFill>
                <a:latin typeface="Poppins Bold"/>
                <a:ea typeface="Poppins Bold"/>
                <a:cs typeface="Poppins Bold"/>
                <a:sym typeface="Poppins Bold"/>
              </a:rPr>
              <a:t> 10% is 54 i.e. 12 more persons.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0312" r="-20312"/>
            </a:stretch>
          </a:blipFill>
        </p:spPr>
      </p:sp>
      <p:sp>
        <p:nvSpPr>
          <p:cNvPr id="3" name="AutoShape 3"/>
          <p:cNvSpPr/>
          <p:nvPr/>
        </p:nvSpPr>
        <p:spPr>
          <a:xfrm flipH="1">
            <a:off x="1028720" y="2186817"/>
            <a:ext cx="0" cy="0"/>
          </a:xfrm>
          <a:prstGeom prst="line">
            <a:avLst/>
          </a:prstGeom>
          <a:ln w="19050" cap="flat">
            <a:solidFill>
              <a:srgbClr val="000000"/>
            </a:solidFill>
            <a:prstDash val="solid"/>
            <a:headEnd type="none" w="sm" len="sm"/>
            <a:tailEnd type="none" w="sm" len="sm"/>
          </a:ln>
        </p:spPr>
      </p:sp>
      <p:grpSp>
        <p:nvGrpSpPr>
          <p:cNvPr id="4" name="Group 4"/>
          <p:cNvGrpSpPr/>
          <p:nvPr/>
        </p:nvGrpSpPr>
        <p:grpSpPr>
          <a:xfrm>
            <a:off x="7573683" y="2929"/>
            <a:ext cx="11028525" cy="10287000"/>
            <a:chOff x="0" y="0"/>
            <a:chExt cx="2904632" cy="2709333"/>
          </a:xfrm>
        </p:grpSpPr>
        <p:sp>
          <p:nvSpPr>
            <p:cNvPr id="5" name="Freeform 5"/>
            <p:cNvSpPr/>
            <p:nvPr/>
          </p:nvSpPr>
          <p:spPr>
            <a:xfrm>
              <a:off x="0" y="0"/>
              <a:ext cx="2904632" cy="2709333"/>
            </a:xfrm>
            <a:custGeom>
              <a:avLst/>
              <a:gdLst/>
              <a:ahLst/>
              <a:cxnLst/>
              <a:rect l="l" t="t" r="r" b="b"/>
              <a:pathLst>
                <a:path w="2904632" h="2709333">
                  <a:moveTo>
                    <a:pt x="0" y="0"/>
                  </a:moveTo>
                  <a:lnTo>
                    <a:pt x="2904632" y="0"/>
                  </a:lnTo>
                  <a:lnTo>
                    <a:pt x="2904632" y="2709333"/>
                  </a:lnTo>
                  <a:lnTo>
                    <a:pt x="0" y="2709333"/>
                  </a:lnTo>
                  <a:close/>
                </a:path>
              </a:pathLst>
            </a:custGeom>
            <a:solidFill>
              <a:srgbClr val="593C8F"/>
            </a:solidFill>
          </p:spPr>
        </p:sp>
        <p:sp>
          <p:nvSpPr>
            <p:cNvPr id="6" name="TextBox 6"/>
            <p:cNvSpPr txBox="1"/>
            <p:nvPr/>
          </p:nvSpPr>
          <p:spPr>
            <a:xfrm>
              <a:off x="0" y="-47625"/>
              <a:ext cx="2904632" cy="2756958"/>
            </a:xfrm>
            <a:prstGeom prst="rect">
              <a:avLst/>
            </a:prstGeom>
          </p:spPr>
          <p:txBody>
            <a:bodyPr lIns="50800" tIns="50800" rIns="50800" bIns="50800" rtlCol="0" anchor="ctr"/>
            <a:lstStyle/>
            <a:p>
              <a:pPr algn="ctr">
                <a:lnSpc>
                  <a:spcPts val="2659"/>
                </a:lnSpc>
              </a:pPr>
              <a:endParaRPr/>
            </a:p>
          </p:txBody>
        </p:sp>
      </p:grpSp>
      <p:sp>
        <p:nvSpPr>
          <p:cNvPr id="7" name="Freeform 7"/>
          <p:cNvSpPr/>
          <p:nvPr/>
        </p:nvSpPr>
        <p:spPr>
          <a:xfrm>
            <a:off x="650188" y="5749025"/>
            <a:ext cx="8608227" cy="1385940"/>
          </a:xfrm>
          <a:custGeom>
            <a:avLst/>
            <a:gdLst/>
            <a:ahLst/>
            <a:cxnLst/>
            <a:rect l="l" t="t" r="r" b="b"/>
            <a:pathLst>
              <a:path w="8608227" h="1385940">
                <a:moveTo>
                  <a:pt x="0" y="0"/>
                </a:moveTo>
                <a:lnTo>
                  <a:pt x="8608227" y="0"/>
                </a:lnTo>
                <a:lnTo>
                  <a:pt x="8608227" y="1385940"/>
                </a:lnTo>
                <a:lnTo>
                  <a:pt x="0" y="1385940"/>
                </a:lnTo>
                <a:lnTo>
                  <a:pt x="0" y="0"/>
                </a:lnTo>
                <a:close/>
              </a:path>
            </a:pathLst>
          </a:custGeom>
          <a:blipFill>
            <a:blip r:embed="rId3"/>
            <a:stretch>
              <a:fillRect/>
            </a:stretch>
          </a:blipFill>
        </p:spPr>
      </p:sp>
      <p:sp>
        <p:nvSpPr>
          <p:cNvPr id="8" name="Freeform 8"/>
          <p:cNvSpPr/>
          <p:nvPr/>
        </p:nvSpPr>
        <p:spPr>
          <a:xfrm>
            <a:off x="650188" y="7487390"/>
            <a:ext cx="6684655" cy="732810"/>
          </a:xfrm>
          <a:custGeom>
            <a:avLst/>
            <a:gdLst/>
            <a:ahLst/>
            <a:cxnLst/>
            <a:rect l="l" t="t" r="r" b="b"/>
            <a:pathLst>
              <a:path w="6684655" h="732810">
                <a:moveTo>
                  <a:pt x="0" y="0"/>
                </a:moveTo>
                <a:lnTo>
                  <a:pt x="6684655" y="0"/>
                </a:lnTo>
                <a:lnTo>
                  <a:pt x="6684655" y="732810"/>
                </a:lnTo>
                <a:lnTo>
                  <a:pt x="0" y="732810"/>
                </a:lnTo>
                <a:lnTo>
                  <a:pt x="0" y="0"/>
                </a:lnTo>
                <a:close/>
              </a:path>
            </a:pathLst>
          </a:custGeom>
          <a:blipFill>
            <a:blip r:embed="rId4"/>
            <a:stretch>
              <a:fillRect/>
            </a:stretch>
          </a:blipFill>
        </p:spPr>
      </p:sp>
      <p:sp>
        <p:nvSpPr>
          <p:cNvPr id="9" name="Freeform 9"/>
          <p:cNvSpPr/>
          <p:nvPr/>
        </p:nvSpPr>
        <p:spPr>
          <a:xfrm>
            <a:off x="7781250" y="1028700"/>
            <a:ext cx="8562641" cy="4424901"/>
          </a:xfrm>
          <a:custGeom>
            <a:avLst/>
            <a:gdLst/>
            <a:ahLst/>
            <a:cxnLst/>
            <a:rect l="l" t="t" r="r" b="b"/>
            <a:pathLst>
              <a:path w="8562641" h="4424901">
                <a:moveTo>
                  <a:pt x="0" y="0"/>
                </a:moveTo>
                <a:lnTo>
                  <a:pt x="8562641" y="0"/>
                </a:lnTo>
                <a:lnTo>
                  <a:pt x="8562641" y="4424901"/>
                </a:lnTo>
                <a:lnTo>
                  <a:pt x="0" y="4424901"/>
                </a:lnTo>
                <a:lnTo>
                  <a:pt x="0" y="0"/>
                </a:lnTo>
                <a:close/>
              </a:path>
            </a:pathLst>
          </a:custGeom>
          <a:blipFill>
            <a:blip r:embed="rId5"/>
            <a:stretch>
              <a:fillRect/>
            </a:stretch>
          </a:blipFill>
        </p:spPr>
      </p:sp>
      <p:sp>
        <p:nvSpPr>
          <p:cNvPr id="10" name="Freeform 10"/>
          <p:cNvSpPr/>
          <p:nvPr/>
        </p:nvSpPr>
        <p:spPr>
          <a:xfrm>
            <a:off x="663685" y="8225990"/>
            <a:ext cx="6684655" cy="689687"/>
          </a:xfrm>
          <a:custGeom>
            <a:avLst/>
            <a:gdLst/>
            <a:ahLst/>
            <a:cxnLst/>
            <a:rect l="l" t="t" r="r" b="b"/>
            <a:pathLst>
              <a:path w="6684655" h="689687">
                <a:moveTo>
                  <a:pt x="0" y="0"/>
                </a:moveTo>
                <a:lnTo>
                  <a:pt x="6684655" y="0"/>
                </a:lnTo>
                <a:lnTo>
                  <a:pt x="6684655" y="689687"/>
                </a:lnTo>
                <a:lnTo>
                  <a:pt x="0" y="689687"/>
                </a:lnTo>
                <a:lnTo>
                  <a:pt x="0" y="0"/>
                </a:lnTo>
                <a:close/>
              </a:path>
            </a:pathLst>
          </a:custGeom>
          <a:blipFill>
            <a:blip r:embed="rId6"/>
            <a:stretch>
              <a:fillRect/>
            </a:stretch>
          </a:blipFill>
        </p:spPr>
      </p:sp>
      <p:sp>
        <p:nvSpPr>
          <p:cNvPr id="11" name="TextBox 11"/>
          <p:cNvSpPr txBox="1"/>
          <p:nvPr/>
        </p:nvSpPr>
        <p:spPr>
          <a:xfrm>
            <a:off x="1028720" y="1716091"/>
            <a:ext cx="6544963" cy="1499939"/>
          </a:xfrm>
          <a:prstGeom prst="rect">
            <a:avLst/>
          </a:prstGeom>
        </p:spPr>
        <p:txBody>
          <a:bodyPr lIns="0" tIns="0" rIns="0" bIns="0" rtlCol="0" anchor="t">
            <a:spAutoFit/>
          </a:bodyPr>
          <a:lstStyle/>
          <a:p>
            <a:pPr algn="l">
              <a:lnSpc>
                <a:spcPts val="6018"/>
              </a:lnSpc>
              <a:spcBef>
                <a:spcPct val="0"/>
              </a:spcBef>
            </a:pPr>
            <a:r>
              <a:rPr lang="en-US" sz="4298">
                <a:solidFill>
                  <a:srgbClr val="593C8F"/>
                </a:solidFill>
                <a:latin typeface="League Spartan"/>
                <a:ea typeface="League Spartan"/>
                <a:cs typeface="League Spartan"/>
                <a:sym typeface="League Spartan"/>
              </a:rPr>
              <a:t>NIGHT SHIFT MANPOWER</a:t>
            </a:r>
          </a:p>
        </p:txBody>
      </p:sp>
      <p:sp>
        <p:nvSpPr>
          <p:cNvPr id="12" name="TextBox 12"/>
          <p:cNvSpPr txBox="1"/>
          <p:nvPr/>
        </p:nvSpPr>
        <p:spPr>
          <a:xfrm>
            <a:off x="1028720" y="952500"/>
            <a:ext cx="3255770" cy="628046"/>
          </a:xfrm>
          <a:prstGeom prst="rect">
            <a:avLst/>
          </a:prstGeom>
        </p:spPr>
        <p:txBody>
          <a:bodyPr lIns="0" tIns="0" rIns="0" bIns="0" rtlCol="0" anchor="t">
            <a:spAutoFit/>
          </a:bodyPr>
          <a:lstStyle/>
          <a:p>
            <a:pPr algn="l">
              <a:lnSpc>
                <a:spcPts val="5080"/>
              </a:lnSpc>
              <a:spcBef>
                <a:spcPct val="0"/>
              </a:spcBef>
            </a:pPr>
            <a:r>
              <a:rPr lang="en-US" sz="3629">
                <a:solidFill>
                  <a:srgbClr val="000000"/>
                </a:solidFill>
                <a:latin typeface="Lato Bold"/>
                <a:ea typeface="Lato Bold"/>
                <a:cs typeface="Lato Bold"/>
                <a:sym typeface="Lato Bold"/>
              </a:rPr>
              <a:t>INSIGHTS</a:t>
            </a:r>
          </a:p>
        </p:txBody>
      </p:sp>
      <p:sp>
        <p:nvSpPr>
          <p:cNvPr id="13" name="TextBox 13"/>
          <p:cNvSpPr txBox="1"/>
          <p:nvPr/>
        </p:nvSpPr>
        <p:spPr>
          <a:xfrm>
            <a:off x="1028720" y="3504550"/>
            <a:ext cx="5782905" cy="1778000"/>
          </a:xfrm>
          <a:prstGeom prst="rect">
            <a:avLst/>
          </a:prstGeom>
        </p:spPr>
        <p:txBody>
          <a:bodyPr lIns="0" tIns="0" rIns="0" bIns="0" rtlCol="0" anchor="t">
            <a:spAutoFit/>
          </a:bodyPr>
          <a:lstStyle/>
          <a:p>
            <a:pPr algn="just">
              <a:lnSpc>
                <a:spcPts val="2800"/>
              </a:lnSpc>
              <a:spcBef>
                <a:spcPct val="0"/>
              </a:spcBef>
            </a:pPr>
            <a:r>
              <a:rPr lang="en-US" sz="2000">
                <a:solidFill>
                  <a:srgbClr val="000000"/>
                </a:solidFill>
                <a:latin typeface="Poppins"/>
                <a:ea typeface="Poppins"/>
                <a:cs typeface="Poppins"/>
                <a:sym typeface="Poppins"/>
              </a:rPr>
              <a:t>The lack of night shift coverage was highlighted as a significant gap in service, necessitating the introduction of a night shift team to handle the estimated call volume effectively.</a:t>
            </a:r>
          </a:p>
        </p:txBody>
      </p:sp>
      <p:sp>
        <p:nvSpPr>
          <p:cNvPr id="14" name="TextBox 14"/>
          <p:cNvSpPr txBox="1"/>
          <p:nvPr/>
        </p:nvSpPr>
        <p:spPr>
          <a:xfrm>
            <a:off x="10659146" y="5691875"/>
            <a:ext cx="6600154" cy="3530600"/>
          </a:xfrm>
          <a:prstGeom prst="rect">
            <a:avLst/>
          </a:prstGeom>
        </p:spPr>
        <p:txBody>
          <a:bodyPr lIns="0" tIns="0" rIns="0" bIns="0" rtlCol="0" anchor="t">
            <a:spAutoFit/>
          </a:bodyPr>
          <a:lstStyle/>
          <a:p>
            <a:pPr marL="431799" lvl="1" indent="-215899" algn="l">
              <a:lnSpc>
                <a:spcPts val="2799"/>
              </a:lnSpc>
              <a:buFont typeface="Arial"/>
              <a:buChar char="•"/>
            </a:pPr>
            <a:r>
              <a:rPr lang="en-US" sz="1999">
                <a:solidFill>
                  <a:srgbClr val="FFFFFF"/>
                </a:solidFill>
                <a:latin typeface="Poppins"/>
                <a:ea typeface="Poppins"/>
                <a:cs typeface="Poppins"/>
                <a:sym typeface="Poppins"/>
              </a:rPr>
              <a:t>Assuming 30 calls at night for every 100 calls, it is </a:t>
            </a:r>
            <a:r>
              <a:rPr lang="en-US" sz="1999">
                <a:solidFill>
                  <a:srgbClr val="FFFFFF"/>
                </a:solidFill>
                <a:latin typeface="Poppins Bold"/>
                <a:ea typeface="Poppins Bold"/>
                <a:cs typeface="Poppins Bold"/>
                <a:sym typeface="Poppins Bold"/>
              </a:rPr>
              <a:t>30% of calls.</a:t>
            </a:r>
          </a:p>
          <a:p>
            <a:pPr marL="431799" lvl="1" indent="-215899" algn="l">
              <a:lnSpc>
                <a:spcPts val="2799"/>
              </a:lnSpc>
              <a:buFont typeface="Arial"/>
              <a:buChar char="•"/>
            </a:pPr>
            <a:r>
              <a:rPr lang="en-US" sz="1999">
                <a:solidFill>
                  <a:srgbClr val="FFFFFF"/>
                </a:solidFill>
                <a:latin typeface="Poppins"/>
                <a:ea typeface="Poppins"/>
                <a:cs typeface="Poppins"/>
                <a:sym typeface="Poppins"/>
              </a:rPr>
              <a:t>The average incoming calls is 5130 and 30% of the </a:t>
            </a:r>
            <a:r>
              <a:rPr lang="en-US" sz="1999">
                <a:solidFill>
                  <a:srgbClr val="FFFFFF"/>
                </a:solidFill>
                <a:latin typeface="Poppins Bold"/>
                <a:ea typeface="Poppins Bold"/>
                <a:cs typeface="Poppins Bold"/>
                <a:sym typeface="Poppins Bold"/>
              </a:rPr>
              <a:t>average is 1539</a:t>
            </a:r>
            <a:r>
              <a:rPr lang="en-US" sz="1999">
                <a:solidFill>
                  <a:srgbClr val="FFFFFF"/>
                </a:solidFill>
                <a:latin typeface="Poppins"/>
                <a:ea typeface="Poppins"/>
                <a:cs typeface="Poppins"/>
                <a:sym typeface="Poppins"/>
              </a:rPr>
              <a:t> incoming calls at night. </a:t>
            </a:r>
          </a:p>
          <a:p>
            <a:pPr marL="431799" lvl="1" indent="-215899" algn="l">
              <a:lnSpc>
                <a:spcPts val="2799"/>
              </a:lnSpc>
              <a:buFont typeface="Arial"/>
              <a:buChar char="•"/>
            </a:pPr>
            <a:r>
              <a:rPr lang="en-US" sz="1999">
                <a:solidFill>
                  <a:srgbClr val="FFFFFF"/>
                </a:solidFill>
                <a:latin typeface="Poppins"/>
                <a:ea typeface="Poppins"/>
                <a:cs typeface="Poppins"/>
                <a:sym typeface="Poppins"/>
              </a:rPr>
              <a:t>The Average hours worked at night is</a:t>
            </a:r>
            <a:r>
              <a:rPr lang="en-US" sz="1999">
                <a:solidFill>
                  <a:srgbClr val="FFFFFF"/>
                </a:solidFill>
                <a:latin typeface="Poppins Bold"/>
                <a:ea typeface="Poppins Bold"/>
                <a:cs typeface="Poppins Bold"/>
                <a:sym typeface="Poppins Bold"/>
              </a:rPr>
              <a:t> 76</a:t>
            </a:r>
            <a:r>
              <a:rPr lang="en-US" sz="1999">
                <a:solidFill>
                  <a:srgbClr val="FFFFFF"/>
                </a:solidFill>
                <a:latin typeface="Poppins"/>
                <a:ea typeface="Poppins"/>
                <a:cs typeface="Poppins"/>
                <a:sym typeface="Poppins"/>
              </a:rPr>
              <a:t> by calculating </a:t>
            </a:r>
            <a:r>
              <a:rPr lang="en-US" sz="1999">
                <a:solidFill>
                  <a:srgbClr val="FFFFFF"/>
                </a:solidFill>
                <a:latin typeface="Poppins Bold"/>
                <a:ea typeface="Poppins Bold"/>
                <a:cs typeface="Poppins Bold"/>
                <a:sym typeface="Poppins Bold"/>
              </a:rPr>
              <a:t>=30%  of calls*average call seconds*90%/3600 seconds.</a:t>
            </a:r>
          </a:p>
          <a:p>
            <a:pPr marL="431799" lvl="1" indent="-215899" algn="l">
              <a:lnSpc>
                <a:spcPts val="2799"/>
              </a:lnSpc>
              <a:buFont typeface="Arial"/>
              <a:buChar char="•"/>
            </a:pPr>
            <a:r>
              <a:rPr lang="en-US" sz="1999">
                <a:solidFill>
                  <a:srgbClr val="FFFFFF"/>
                </a:solidFill>
                <a:latin typeface="Poppins"/>
                <a:ea typeface="Poppins"/>
                <a:cs typeface="Poppins"/>
                <a:sym typeface="Poppins"/>
              </a:rPr>
              <a:t>The no. of agents required were</a:t>
            </a:r>
            <a:r>
              <a:rPr lang="en-US" sz="1999">
                <a:solidFill>
                  <a:srgbClr val="FFFFFF"/>
                </a:solidFill>
                <a:latin typeface="Poppins Bold"/>
                <a:ea typeface="Poppins Bold"/>
                <a:cs typeface="Poppins Bold"/>
                <a:sym typeface="Poppins Bold"/>
              </a:rPr>
              <a:t> 17</a:t>
            </a:r>
            <a:r>
              <a:rPr lang="en-US" sz="1999">
                <a:solidFill>
                  <a:srgbClr val="FFFFFF"/>
                </a:solidFill>
                <a:latin typeface="Poppins"/>
                <a:ea typeface="Poppins"/>
                <a:cs typeface="Poppins"/>
                <a:sym typeface="Poppins"/>
              </a:rPr>
              <a:t> for night shifts.</a:t>
            </a:r>
          </a:p>
          <a:p>
            <a:pPr algn="l">
              <a:lnSpc>
                <a:spcPts val="2799"/>
              </a:lnSpc>
            </a:pPr>
            <a:endParaRPr lang="en-US" sz="1999">
              <a:solidFill>
                <a:srgbClr val="FFFFFF"/>
              </a:solidFill>
              <a:latin typeface="Poppins"/>
              <a:ea typeface="Poppins"/>
              <a:cs typeface="Poppins"/>
              <a:sym typeface="Poppins"/>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266445" y="-212485"/>
            <a:ext cx="3086100" cy="10287000"/>
            <a:chOff x="0" y="0"/>
            <a:chExt cx="812800" cy="2709333"/>
          </a:xfrm>
        </p:grpSpPr>
        <p:sp>
          <p:nvSpPr>
            <p:cNvPr id="3" name="Freeform 3"/>
            <p:cNvSpPr/>
            <p:nvPr/>
          </p:nvSpPr>
          <p:spPr>
            <a:xfrm>
              <a:off x="0" y="0"/>
              <a:ext cx="812800" cy="2709333"/>
            </a:xfrm>
            <a:custGeom>
              <a:avLst/>
              <a:gdLst/>
              <a:ahLst/>
              <a:cxnLst/>
              <a:rect l="l" t="t" r="r" b="b"/>
              <a:pathLst>
                <a:path w="812800" h="2709333">
                  <a:moveTo>
                    <a:pt x="0" y="0"/>
                  </a:moveTo>
                  <a:lnTo>
                    <a:pt x="812800" y="0"/>
                  </a:lnTo>
                  <a:lnTo>
                    <a:pt x="812800" y="2709333"/>
                  </a:lnTo>
                  <a:lnTo>
                    <a:pt x="0" y="2709333"/>
                  </a:lnTo>
                  <a:close/>
                </a:path>
              </a:pathLst>
            </a:custGeom>
            <a:solidFill>
              <a:srgbClr val="593C8F"/>
            </a:solidFill>
          </p:spPr>
        </p:sp>
        <p:sp>
          <p:nvSpPr>
            <p:cNvPr id="4" name="TextBox 4"/>
            <p:cNvSpPr txBox="1"/>
            <p:nvPr/>
          </p:nvSpPr>
          <p:spPr>
            <a:xfrm>
              <a:off x="0" y="-47625"/>
              <a:ext cx="812800" cy="2756958"/>
            </a:xfrm>
            <a:prstGeom prst="rect">
              <a:avLst/>
            </a:prstGeom>
          </p:spPr>
          <p:txBody>
            <a:bodyPr lIns="50800" tIns="50800" rIns="50800" bIns="50800" rtlCol="0" anchor="ctr"/>
            <a:lstStyle/>
            <a:p>
              <a:pPr algn="ctr">
                <a:lnSpc>
                  <a:spcPts val="2659"/>
                </a:lnSpc>
              </a:pPr>
              <a:endParaRPr/>
            </a:p>
          </p:txBody>
        </p:sp>
      </p:grpSp>
      <p:sp>
        <p:nvSpPr>
          <p:cNvPr id="5" name="TextBox 5"/>
          <p:cNvSpPr txBox="1"/>
          <p:nvPr/>
        </p:nvSpPr>
        <p:spPr>
          <a:xfrm>
            <a:off x="7115642" y="1718914"/>
            <a:ext cx="10143658" cy="1396601"/>
          </a:xfrm>
          <a:prstGeom prst="rect">
            <a:avLst/>
          </a:prstGeom>
        </p:spPr>
        <p:txBody>
          <a:bodyPr lIns="0" tIns="0" rIns="0" bIns="0" rtlCol="0" anchor="t">
            <a:spAutoFit/>
          </a:bodyPr>
          <a:lstStyle/>
          <a:p>
            <a:pPr algn="ctr">
              <a:lnSpc>
                <a:spcPts val="11272"/>
              </a:lnSpc>
              <a:spcBef>
                <a:spcPct val="0"/>
              </a:spcBef>
            </a:pPr>
            <a:r>
              <a:rPr lang="en-US" sz="8051" dirty="0">
                <a:solidFill>
                  <a:srgbClr val="593C8F"/>
                </a:solidFill>
                <a:latin typeface="League Spartan"/>
                <a:ea typeface="League Spartan"/>
                <a:cs typeface="League Spartan"/>
                <a:sym typeface="League Spartan"/>
              </a:rPr>
              <a:t>Results</a:t>
            </a:r>
          </a:p>
        </p:txBody>
      </p:sp>
      <p:sp>
        <p:nvSpPr>
          <p:cNvPr id="6" name="AutoShape 6"/>
          <p:cNvSpPr/>
          <p:nvPr/>
        </p:nvSpPr>
        <p:spPr>
          <a:xfrm>
            <a:off x="8941351" y="2998819"/>
            <a:ext cx="6492240" cy="0"/>
          </a:xfrm>
          <a:prstGeom prst="line">
            <a:avLst/>
          </a:prstGeom>
          <a:ln w="38100" cap="flat">
            <a:solidFill>
              <a:srgbClr val="000000"/>
            </a:solidFill>
            <a:prstDash val="solid"/>
            <a:headEnd type="none" w="sm" len="sm"/>
            <a:tailEnd type="none" w="sm" len="sm"/>
          </a:ln>
        </p:spPr>
      </p:sp>
      <p:sp>
        <p:nvSpPr>
          <p:cNvPr id="7" name="Freeform 7"/>
          <p:cNvSpPr/>
          <p:nvPr/>
        </p:nvSpPr>
        <p:spPr>
          <a:xfrm>
            <a:off x="12596942" y="8808927"/>
            <a:ext cx="499818" cy="499818"/>
          </a:xfrm>
          <a:custGeom>
            <a:avLst/>
            <a:gdLst/>
            <a:ahLst/>
            <a:cxnLst/>
            <a:rect l="l" t="t" r="r" b="b"/>
            <a:pathLst>
              <a:path w="499818" h="499818">
                <a:moveTo>
                  <a:pt x="0" y="0"/>
                </a:moveTo>
                <a:lnTo>
                  <a:pt x="499817" y="0"/>
                </a:lnTo>
                <a:lnTo>
                  <a:pt x="499817" y="499818"/>
                </a:lnTo>
                <a:lnTo>
                  <a:pt x="0" y="49981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8" name="Freeform 8"/>
          <p:cNvSpPr/>
          <p:nvPr/>
        </p:nvSpPr>
        <p:spPr>
          <a:xfrm>
            <a:off x="659771" y="2471073"/>
            <a:ext cx="6692775" cy="5423642"/>
          </a:xfrm>
          <a:custGeom>
            <a:avLst/>
            <a:gdLst/>
            <a:ahLst/>
            <a:cxnLst/>
            <a:rect l="l" t="t" r="r" b="b"/>
            <a:pathLst>
              <a:path w="6692775" h="5423642">
                <a:moveTo>
                  <a:pt x="0" y="0"/>
                </a:moveTo>
                <a:lnTo>
                  <a:pt x="6692774" y="0"/>
                </a:lnTo>
                <a:lnTo>
                  <a:pt x="6692774" y="5423643"/>
                </a:lnTo>
                <a:lnTo>
                  <a:pt x="0" y="542364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9" name="TextBox 9"/>
          <p:cNvSpPr txBox="1"/>
          <p:nvPr/>
        </p:nvSpPr>
        <p:spPr>
          <a:xfrm>
            <a:off x="8025525" y="3379926"/>
            <a:ext cx="8906875" cy="4949825"/>
          </a:xfrm>
          <a:prstGeom prst="rect">
            <a:avLst/>
          </a:prstGeom>
        </p:spPr>
        <p:txBody>
          <a:bodyPr lIns="0" tIns="0" rIns="0" bIns="0" rtlCol="0" anchor="t">
            <a:spAutoFit/>
          </a:bodyPr>
          <a:lstStyle/>
          <a:p>
            <a:pPr algn="just">
              <a:lnSpc>
                <a:spcPts val="2800"/>
              </a:lnSpc>
            </a:pPr>
            <a:r>
              <a:rPr lang="en-US" sz="2000" dirty="0">
                <a:solidFill>
                  <a:srgbClr val="000000"/>
                </a:solidFill>
                <a:latin typeface="Poppins"/>
                <a:ea typeface="Poppins"/>
                <a:cs typeface="Poppins"/>
                <a:sym typeface="Poppins"/>
              </a:rPr>
              <a:t>The analysis provided actionable insights for optimizing ABC Insurance's inbound calling team operations. By strategically allocating agents based on call volume and time of day, the company can significantly reduce the call abandon rate and improve overall customer satisfaction. </a:t>
            </a:r>
            <a:r>
              <a:rPr lang="en-US" sz="2000">
                <a:solidFill>
                  <a:srgbClr val="000000"/>
                </a:solidFill>
                <a:latin typeface="Poppins"/>
                <a:ea typeface="Poppins"/>
                <a:cs typeface="Poppins"/>
                <a:sym typeface="Poppins"/>
              </a:rPr>
              <a:t>Additionally, the proposed introduction of night shift coverage addresses a critical gap in the service, ensuring that customers receive timely assistance even outside of standard business hours.</a:t>
            </a:r>
          </a:p>
          <a:p>
            <a:pPr algn="just">
              <a:lnSpc>
                <a:spcPts val="2800"/>
              </a:lnSpc>
            </a:pPr>
            <a:endParaRPr lang="en-US" sz="2000">
              <a:solidFill>
                <a:srgbClr val="000000"/>
              </a:solidFill>
              <a:latin typeface="Poppins"/>
              <a:ea typeface="Poppins"/>
              <a:cs typeface="Poppins"/>
              <a:sym typeface="Poppins"/>
            </a:endParaRPr>
          </a:p>
          <a:p>
            <a:pPr algn="just">
              <a:lnSpc>
                <a:spcPts val="2800"/>
              </a:lnSpc>
            </a:pPr>
            <a:r>
              <a:rPr lang="en-US" sz="2000" dirty="0">
                <a:solidFill>
                  <a:srgbClr val="000000"/>
                </a:solidFill>
                <a:latin typeface="Poppins"/>
                <a:ea typeface="Poppins"/>
                <a:cs typeface="Poppins"/>
                <a:sym typeface="Poppins"/>
              </a:rPr>
              <a:t>The results of this analysis will support data-driven decisions in manpower planning, training, and operational improvements, ultimately leading to enhanced customer experience and increased efficiency for the company.</a:t>
            </a:r>
          </a:p>
          <a:p>
            <a:pPr algn="just">
              <a:lnSpc>
                <a:spcPts val="2800"/>
              </a:lnSpc>
              <a:spcBef>
                <a:spcPct val="0"/>
              </a:spcBef>
            </a:pPr>
            <a:endParaRPr lang="en-US" sz="2000" dirty="0">
              <a:solidFill>
                <a:srgbClr val="000000"/>
              </a:solidFill>
              <a:latin typeface="Poppins"/>
              <a:ea typeface="Poppins"/>
              <a:cs typeface="Poppins"/>
              <a:sym typeface="Poppins"/>
            </a:endParaRPr>
          </a:p>
        </p:txBody>
      </p:sp>
      <p:sp>
        <p:nvSpPr>
          <p:cNvPr id="10" name="TextBox 10"/>
          <p:cNvSpPr txBox="1"/>
          <p:nvPr/>
        </p:nvSpPr>
        <p:spPr>
          <a:xfrm>
            <a:off x="13246018" y="8832187"/>
            <a:ext cx="4013282" cy="364156"/>
          </a:xfrm>
          <a:prstGeom prst="rect">
            <a:avLst/>
          </a:prstGeom>
        </p:spPr>
        <p:txBody>
          <a:bodyPr lIns="0" tIns="0" rIns="0" bIns="0" rtlCol="0" anchor="t">
            <a:spAutoFit/>
          </a:bodyPr>
          <a:lstStyle/>
          <a:p>
            <a:pPr marL="0" lvl="0" indent="0" algn="l">
              <a:lnSpc>
                <a:spcPts val="3043"/>
              </a:lnSpc>
              <a:spcBef>
                <a:spcPct val="0"/>
              </a:spcBef>
            </a:pPr>
            <a:r>
              <a:rPr lang="en-US" sz="2173">
                <a:solidFill>
                  <a:srgbClr val="000000"/>
                </a:solidFill>
                <a:latin typeface="Canva Sans"/>
                <a:ea typeface="Canva Sans"/>
                <a:cs typeface="Canva Sans"/>
                <a:sym typeface="Canva Sans"/>
              </a:rPr>
              <a:t>manumoolimani7@gmail.com</a:t>
            </a:r>
          </a:p>
        </p:txBody>
      </p:sp>
      <p:sp>
        <p:nvSpPr>
          <p:cNvPr id="11" name="TextBox 10">
            <a:extLst>
              <a:ext uri="{FF2B5EF4-FFF2-40B4-BE49-F238E27FC236}">
                <a16:creationId xmlns:a16="http://schemas.microsoft.com/office/drawing/2014/main" id="{C601AD74-86C9-174D-A910-88F3A974AE69}"/>
              </a:ext>
            </a:extLst>
          </p:cNvPr>
          <p:cNvSpPr txBox="1"/>
          <p:nvPr/>
        </p:nvSpPr>
        <p:spPr>
          <a:xfrm>
            <a:off x="8025524" y="8323680"/>
            <a:ext cx="1905000" cy="400110"/>
          </a:xfrm>
          <a:prstGeom prst="rect">
            <a:avLst/>
          </a:prstGeom>
          <a:noFill/>
        </p:spPr>
        <p:txBody>
          <a:bodyPr wrap="square" rtlCol="0">
            <a:spAutoFit/>
          </a:bodyPr>
          <a:lstStyle/>
          <a:p>
            <a:r>
              <a:rPr lang="en-IN" sz="2000" dirty="0">
                <a:latin typeface="Poppins" panose="00000500000000000000" pitchFamily="2" charset="0"/>
                <a:cs typeface="Poppins" panose="00000500000000000000" pitchFamily="2" charset="0"/>
                <a:hlinkClick r:id="rId6"/>
              </a:rPr>
              <a:t>Excel Results</a:t>
            </a:r>
            <a:endParaRPr lang="en-IN" sz="2000" dirty="0">
              <a:latin typeface="Poppins" panose="00000500000000000000" pitchFamily="2" charset="0"/>
              <a:cs typeface="Poppins" panose="00000500000000000000" pitchFamily="2" charset="0"/>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TotalTime>
  <Words>726</Words>
  <Application>Microsoft Office PowerPoint</Application>
  <PresentationFormat>Custom</PresentationFormat>
  <Paragraphs>51</Paragraphs>
  <Slides>8</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8</vt:i4>
      </vt:variant>
    </vt:vector>
  </HeadingPairs>
  <TitlesOfParts>
    <vt:vector size="16" baseType="lpstr">
      <vt:lpstr>League Spartan</vt:lpstr>
      <vt:lpstr>Poppins</vt:lpstr>
      <vt:lpstr>Poppins Bold</vt:lpstr>
      <vt:lpstr>Arial</vt:lpstr>
      <vt:lpstr>Canva Sans</vt:lpstr>
      <vt:lpstr>Lato Bold</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dc:title>
  <cp:lastModifiedBy>manu moolimani</cp:lastModifiedBy>
  <cp:revision>3</cp:revision>
  <dcterms:created xsi:type="dcterms:W3CDTF">2006-08-16T00:00:00Z</dcterms:created>
  <dcterms:modified xsi:type="dcterms:W3CDTF">2024-08-11T17:19:29Z</dcterms:modified>
  <dc:identifier>DAGNXHSv4mM</dc:identifier>
</cp:coreProperties>
</file>